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7" r:id="rId3"/>
    <p:sldId id="258" r:id="rId4"/>
    <p:sldId id="326" r:id="rId5"/>
    <p:sldId id="325" r:id="rId6"/>
    <p:sldId id="327" r:id="rId7"/>
    <p:sldId id="286" r:id="rId8"/>
    <p:sldId id="280" r:id="rId9"/>
    <p:sldId id="328" r:id="rId10"/>
    <p:sldId id="323" r:id="rId11"/>
    <p:sldId id="266" r:id="rId12"/>
    <p:sldId id="305" r:id="rId13"/>
    <p:sldId id="307" r:id="rId14"/>
    <p:sldId id="314" r:id="rId15"/>
    <p:sldId id="315" r:id="rId16"/>
    <p:sldId id="267" r:id="rId17"/>
    <p:sldId id="332" r:id="rId18"/>
    <p:sldId id="275" r:id="rId19"/>
    <p:sldId id="284" r:id="rId20"/>
    <p:sldId id="330" r:id="rId21"/>
    <p:sldId id="331" r:id="rId22"/>
    <p:sldId id="333" r:id="rId23"/>
    <p:sldId id="33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925"/>
    <a:srgbClr val="DCE0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97AD-9AC4-4433-9740-332A458E3A97}" type="datetimeFigureOut">
              <a:rPr lang="ru-RU" smtClean="0"/>
              <a:t>22.07.2016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5627-1CB1-4AB9-A37C-2CD3D3B761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285992"/>
            <a:ext cx="7886728" cy="22431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ОСНОВЫ ИНФОРМАЦИОННОЙ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БЕЗОПАСНОСТИ ДЕТЕЙ И ПОДРОСТКОВ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57256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7121" y="0"/>
            <a:ext cx="1356879" cy="866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71538" y="0"/>
            <a:ext cx="63579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b="1" dirty="0" smtClean="0">
                <a:solidFill>
                  <a:srgbClr val="002060"/>
                </a:solidFill>
              </a:rPr>
              <a:t>Государственное бюджетное образовательное учреждение дополнительного профессионального образования</a:t>
            </a:r>
          </a:p>
          <a:p>
            <a:pPr algn="ctr"/>
            <a:r>
              <a:rPr lang="ru-RU" altLang="ru-RU" sz="1400" b="1" dirty="0" smtClean="0">
                <a:solidFill>
                  <a:srgbClr val="002060"/>
                </a:solidFill>
              </a:rPr>
              <a:t> 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«Казанская государственная медицинская академия Минздрава России»</a:t>
            </a:r>
          </a:p>
        </p:txBody>
      </p:sp>
      <p:pic>
        <p:nvPicPr>
          <p:cNvPr id="8" name="Picture 5" descr="C:\Users\IRO RT\Desktop\Безымянный.png"/>
          <p:cNvPicPr>
            <a:picLocks noChangeAspect="1" noChangeArrowheads="1"/>
          </p:cNvPicPr>
          <p:nvPr/>
        </p:nvPicPr>
        <p:blipFill>
          <a:blip r:embed="rId3"/>
          <a:srcRect l="15625" b="61538"/>
          <a:stretch>
            <a:fillRect/>
          </a:stretch>
        </p:blipFill>
        <p:spPr bwMode="auto">
          <a:xfrm>
            <a:off x="0" y="5786430"/>
            <a:ext cx="91440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28728" y="5929330"/>
            <a:ext cx="49291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  <a:buSzPct val="80000"/>
            </a:pPr>
            <a:r>
              <a:rPr lang="ru-RU" altLang="ru-RU" sz="1400" b="1" dirty="0" smtClean="0">
                <a:solidFill>
                  <a:srgbClr val="002060"/>
                </a:solidFill>
              </a:rPr>
              <a:t>Государственное автономное образовательное учреждение дополнительного профессионального образования «Институт развития образования РТ»</a:t>
            </a:r>
            <a:endParaRPr lang="ru-RU" alt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28B94"/>
          </a:solidFill>
          <a:ln w="9525">
            <a:noFill/>
            <a:miter lim="800000"/>
            <a:headEnd/>
            <a:tailEnd/>
          </a:ln>
        </p:spPr>
        <p:txBody>
          <a:bodyPr lIns="0" tIns="0" rIns="142830" bIns="33327">
            <a:spAutoFit/>
          </a:bodyPr>
          <a:lstStyle/>
          <a:p>
            <a:endParaRPr lang="ru-RU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0" y="0"/>
            <a:ext cx="9144000" cy="133350"/>
          </a:xfrm>
          <a:prstGeom prst="rect">
            <a:avLst/>
          </a:prstGeom>
          <a:solidFill>
            <a:srgbClr val="828B94"/>
          </a:solidFill>
          <a:ln w="9525">
            <a:noFill/>
            <a:miter lim="800000"/>
            <a:headEnd/>
            <a:tailEnd/>
          </a:ln>
        </p:spPr>
        <p:txBody>
          <a:bodyPr lIns="0" tIns="0" rIns="142830" bIns="33327">
            <a:spAutoFit/>
          </a:bodyPr>
          <a:lstStyle/>
          <a:p>
            <a:endParaRPr lang="ru-RU"/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0" y="0"/>
            <a:ext cx="9144000" cy="133350"/>
          </a:xfrm>
          <a:prstGeom prst="rect">
            <a:avLst/>
          </a:prstGeom>
          <a:solidFill>
            <a:srgbClr val="828B94"/>
          </a:solidFill>
          <a:ln w="9525">
            <a:noFill/>
            <a:miter lim="800000"/>
            <a:headEnd/>
            <a:tailEnd/>
          </a:ln>
        </p:spPr>
        <p:txBody>
          <a:bodyPr lIns="0" tIns="0" rIns="142830" bIns="33327">
            <a:spAutoFit/>
          </a:bodyPr>
          <a:lstStyle/>
          <a:p>
            <a:endParaRPr lang="ru-RU"/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0" y="0"/>
            <a:ext cx="9144000" cy="133350"/>
          </a:xfrm>
          <a:prstGeom prst="rect">
            <a:avLst/>
          </a:prstGeom>
          <a:solidFill>
            <a:srgbClr val="828B94"/>
          </a:solidFill>
          <a:ln w="9525">
            <a:noFill/>
            <a:miter lim="800000"/>
            <a:headEnd/>
            <a:tailEnd/>
          </a:ln>
        </p:spPr>
        <p:txBody>
          <a:bodyPr lIns="0" tIns="0" rIns="142830" bIns="33327">
            <a:spAutoFit/>
          </a:bodyPr>
          <a:lstStyle/>
          <a:p>
            <a:endParaRPr lang="ru-RU"/>
          </a:p>
        </p:txBody>
      </p:sp>
      <p:pic>
        <p:nvPicPr>
          <p:cNvPr id="39942" name="Picture 7" descr="http://www.sports.ru/images/object_22.1267124260.02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0628" cy="3153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Russian alcohol shop for fami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3970" y="3000373"/>
            <a:ext cx="5120030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Самая читающая страна в мир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2"/>
            <a:ext cx="4071934" cy="3095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8" name="Picture 4" descr="http://301-1.ru/img_files/2016_03_03_14_03_08_259eff7635db90f3967b556a7f63a24d.jpg"/>
          <p:cNvPicPr>
            <a:picLocks noChangeAspect="1" noChangeArrowheads="1"/>
          </p:cNvPicPr>
          <p:nvPr/>
        </p:nvPicPr>
        <p:blipFill>
          <a:blip r:embed="rId5"/>
          <a:srcRect b="4784"/>
          <a:stretch>
            <a:fillRect/>
          </a:stretch>
        </p:blipFill>
        <p:spPr bwMode="auto">
          <a:xfrm>
            <a:off x="4870451" y="214290"/>
            <a:ext cx="4273549" cy="272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29642" cy="9286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Направления самозащиты от деструктивных информационных воздействий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1285860"/>
            <a:ext cx="8786874" cy="464347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dirty="0" smtClean="0"/>
              <a:t> </a:t>
            </a:r>
            <a:r>
              <a:rPr lang="ru-RU" sz="3100" b="1" dirty="0" smtClean="0"/>
              <a:t>1. Знание нормальных механизмов работы </a:t>
            </a:r>
            <a:r>
              <a:rPr lang="ru-RU" sz="3100" b="1" dirty="0" smtClean="0">
                <a:solidFill>
                  <a:srgbClr val="FF0000"/>
                </a:solidFill>
              </a:rPr>
              <a:t>мозга,  </a:t>
            </a:r>
            <a:r>
              <a:rPr lang="ru-RU" sz="3100" b="1" dirty="0" smtClean="0"/>
              <a:t>способов их нарушения информационными </a:t>
            </a:r>
            <a:r>
              <a:rPr lang="ru-RU" sz="3100" b="1" dirty="0" smtClean="0"/>
              <a:t>воздействиями</a:t>
            </a:r>
          </a:p>
          <a:p>
            <a:pPr>
              <a:buNone/>
            </a:pPr>
            <a:r>
              <a:rPr lang="ru-RU" sz="3100" b="1" dirty="0" smtClean="0"/>
              <a:t> </a:t>
            </a:r>
            <a:endParaRPr lang="ru-RU" sz="3100" b="1" dirty="0" smtClean="0"/>
          </a:p>
          <a:p>
            <a:pPr>
              <a:buNone/>
            </a:pPr>
            <a:r>
              <a:rPr lang="ru-RU" sz="3100" b="1" dirty="0" smtClean="0"/>
              <a:t> 2. Знание нормальных механизмов </a:t>
            </a:r>
            <a:r>
              <a:rPr lang="ru-RU" sz="3100" b="1" dirty="0" smtClean="0">
                <a:solidFill>
                  <a:srgbClr val="FF0000"/>
                </a:solidFill>
              </a:rPr>
              <a:t>психических функций</a:t>
            </a:r>
            <a:r>
              <a:rPr lang="ru-RU" sz="3100" b="1" dirty="0" smtClean="0"/>
              <a:t>, способов их нарушения информационными </a:t>
            </a:r>
            <a:r>
              <a:rPr lang="ru-RU" sz="3100" b="1" dirty="0" smtClean="0"/>
              <a:t>воздействиями</a:t>
            </a:r>
          </a:p>
          <a:p>
            <a:pPr>
              <a:buNone/>
            </a:pPr>
            <a:endParaRPr lang="ru-RU" sz="3100" b="1" dirty="0" smtClean="0"/>
          </a:p>
          <a:p>
            <a:pPr>
              <a:buNone/>
            </a:pPr>
            <a:r>
              <a:rPr lang="ru-RU" sz="3100" b="1" dirty="0" smtClean="0"/>
              <a:t>3. Знание механизмов формирования </a:t>
            </a:r>
            <a:r>
              <a:rPr lang="ru-RU" sz="3100" b="1" dirty="0" smtClean="0">
                <a:solidFill>
                  <a:srgbClr val="FF0000"/>
                </a:solidFill>
              </a:rPr>
              <a:t>личности</a:t>
            </a:r>
            <a:r>
              <a:rPr lang="ru-RU" sz="3100" b="1" dirty="0" smtClean="0"/>
              <a:t>,  мотиваций и регуляции </a:t>
            </a:r>
            <a:r>
              <a:rPr lang="ru-RU" sz="3100" b="1" dirty="0" smtClean="0">
                <a:solidFill>
                  <a:srgbClr val="FF0000"/>
                </a:solidFill>
              </a:rPr>
              <a:t>поведения</a:t>
            </a:r>
            <a:r>
              <a:rPr lang="ru-RU" sz="3100" b="1" dirty="0" smtClean="0"/>
              <a:t> с использованием информационных влияний  </a:t>
            </a:r>
            <a:endParaRPr lang="ru-RU" sz="3100" b="1" dirty="0" smtClean="0"/>
          </a:p>
          <a:p>
            <a:pPr>
              <a:buNone/>
            </a:pPr>
            <a:endParaRPr lang="ru-RU" sz="3100" b="1" dirty="0" smtClean="0"/>
          </a:p>
          <a:p>
            <a:pPr>
              <a:buNone/>
            </a:pPr>
            <a:r>
              <a:rPr lang="ru-RU" sz="3100" b="1" dirty="0" smtClean="0"/>
              <a:t>4. Знание современной научной парадигмы  о </a:t>
            </a:r>
            <a:r>
              <a:rPr lang="ru-RU" sz="3100" b="1" dirty="0" err="1" smtClean="0"/>
              <a:t>биопсихосоциальной</a:t>
            </a:r>
            <a:r>
              <a:rPr lang="ru-RU" sz="3100" b="1" dirty="0" smtClean="0"/>
              <a:t> структуре человека, определяющий </a:t>
            </a:r>
            <a:r>
              <a:rPr lang="ru-RU" sz="3100" b="1" dirty="0" smtClean="0">
                <a:solidFill>
                  <a:srgbClr val="FF0000"/>
                </a:solidFill>
              </a:rPr>
              <a:t>духовность, </a:t>
            </a:r>
            <a:r>
              <a:rPr lang="ru-RU" sz="3100" b="1" dirty="0" smtClean="0"/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иерархию ценностей и приоритеты деятельности</a:t>
            </a:r>
            <a:r>
              <a:rPr lang="ru-RU" sz="3100" b="1" dirty="0" smtClean="0"/>
              <a:t>,  и способов информационных воздействий  на их формирование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57256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</a:rPr>
              <a:t>Методика самозащиты от деструктивных </a:t>
            </a:r>
            <a:r>
              <a:rPr lang="ru-RU" sz="2500" b="1" dirty="0" smtClean="0">
                <a:solidFill>
                  <a:srgbClr val="FF0000"/>
                </a:solidFill>
              </a:rPr>
              <a:t>информационных </a:t>
            </a:r>
            <a:r>
              <a:rPr lang="ru-RU" sz="2500" b="1" dirty="0" smtClean="0">
                <a:solidFill>
                  <a:srgbClr val="FF0000"/>
                </a:solidFill>
              </a:rPr>
              <a:t>воздействий</a:t>
            </a:r>
            <a:endParaRPr lang="ru-RU" sz="25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578647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1 этап - </a:t>
            </a:r>
            <a:r>
              <a:rPr lang="ru-RU" sz="2400" b="1" dirty="0" smtClean="0">
                <a:solidFill>
                  <a:srgbClr val="FF0000"/>
                </a:solidFill>
              </a:rPr>
              <a:t>ценностный</a:t>
            </a:r>
            <a:r>
              <a:rPr lang="ru-RU" sz="2400" b="1" dirty="0" smtClean="0"/>
              <a:t>, определяющий приоритетность  направления человека  на  биологические, социальные или духовные </a:t>
            </a:r>
            <a:r>
              <a:rPr lang="ru-RU" sz="2400" b="1" dirty="0" smtClean="0"/>
              <a:t>потребности</a:t>
            </a:r>
          </a:p>
          <a:p>
            <a:pPr>
              <a:buNone/>
            </a:pPr>
            <a:endParaRPr lang="ru-RU" sz="800" b="1" dirty="0" smtClean="0"/>
          </a:p>
          <a:p>
            <a:pPr>
              <a:buNone/>
            </a:pPr>
            <a:r>
              <a:rPr lang="ru-RU" sz="2400" b="1" dirty="0" smtClean="0"/>
              <a:t> 2 этап - </a:t>
            </a:r>
            <a:r>
              <a:rPr lang="ru-RU" sz="2400" b="1" dirty="0" smtClean="0">
                <a:solidFill>
                  <a:srgbClr val="FF0000"/>
                </a:solidFill>
              </a:rPr>
              <a:t>социально-психологический</a:t>
            </a:r>
            <a:r>
              <a:rPr lang="ru-RU" sz="2400" b="1" dirty="0" smtClean="0"/>
              <a:t>, определяющий предлагающуюся стратегию поведения по классификации </a:t>
            </a:r>
            <a:r>
              <a:rPr lang="ru-RU" sz="2400" b="1" dirty="0" err="1" smtClean="0"/>
              <a:t>Хайма</a:t>
            </a:r>
            <a:endParaRPr lang="ru-RU" sz="2400" b="1" dirty="0" smtClean="0"/>
          </a:p>
          <a:p>
            <a:pPr>
              <a:buNone/>
            </a:pPr>
            <a:endParaRPr lang="ru-RU" sz="800" b="1" dirty="0" smtClean="0"/>
          </a:p>
          <a:p>
            <a:pPr>
              <a:buNone/>
            </a:pPr>
            <a:r>
              <a:rPr lang="ru-RU" sz="2400" b="1" dirty="0" smtClean="0"/>
              <a:t>3 </a:t>
            </a:r>
            <a:r>
              <a:rPr lang="ru-RU" sz="2400" b="1" dirty="0" smtClean="0"/>
              <a:t>этап – </a:t>
            </a:r>
            <a:r>
              <a:rPr lang="ru-RU" sz="2400" b="1" dirty="0" smtClean="0">
                <a:solidFill>
                  <a:srgbClr val="FF0000"/>
                </a:solidFill>
              </a:rPr>
              <a:t>медицинский</a:t>
            </a:r>
            <a:r>
              <a:rPr lang="ru-RU" sz="2400" b="1" dirty="0" smtClean="0"/>
              <a:t>, </a:t>
            </a:r>
            <a:r>
              <a:rPr lang="ru-RU" sz="2400" b="1" dirty="0" smtClean="0"/>
              <a:t>квалифицирующий патогенетический механизм и клинический вариант психического или поведенческого расстройства, которое представлено в </a:t>
            </a:r>
            <a:r>
              <a:rPr lang="ru-RU" sz="2400" b="1" dirty="0" smtClean="0"/>
              <a:t>теле-сюжете</a:t>
            </a:r>
            <a:r>
              <a:rPr lang="ru-RU" sz="2400" b="1" dirty="0" smtClean="0"/>
              <a:t>, песне, фильме, спектакле и </a:t>
            </a:r>
            <a:r>
              <a:rPr lang="ru-RU" sz="2400" b="1" dirty="0" smtClean="0"/>
              <a:t>др.</a:t>
            </a:r>
            <a:endParaRPr lang="ru-RU" sz="2400" b="1" dirty="0" smtClean="0"/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blog.intelekto.ru/wp-content/uploads/2012/01/2724966.jpg"/>
          <p:cNvPicPr>
            <a:picLocks noChangeAspect="1" noChangeArrowheads="1"/>
          </p:cNvPicPr>
          <p:nvPr/>
        </p:nvPicPr>
        <p:blipFill>
          <a:blip r:embed="rId4"/>
          <a:srcRect l="10714" b="7000"/>
          <a:stretch>
            <a:fillRect/>
          </a:stretch>
        </p:blipFill>
        <p:spPr bwMode="auto">
          <a:xfrm>
            <a:off x="5572132" y="1285860"/>
            <a:ext cx="3571868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285720" y="1"/>
            <a:ext cx="8643998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 </a:t>
            </a: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500" b="1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auto">
          <a:xfrm>
            <a:off x="3714744" y="1571612"/>
            <a:ext cx="3214710" cy="3000396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sz="3200" b="1">
              <a:solidFill>
                <a:schemeClr val="accent2"/>
              </a:solidFill>
              <a:latin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ru-RU" sz="3200">
              <a:latin typeface="Tahoma" pitchFamily="34" charset="0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4143372" y="2057072"/>
            <a:ext cx="2319351" cy="208630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9900"/>
                </a:solidFill>
                <a:latin typeface="Times New Roman" pitchFamily="18" charset="0"/>
              </a:rPr>
              <a:t>душа</a:t>
            </a: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4572000" y="2471095"/>
            <a:ext cx="1490670" cy="1243658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00628" y="1643050"/>
            <a:ext cx="7403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</a:rPr>
              <a:t>дух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786314" y="2071678"/>
            <a:ext cx="10728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</a:rPr>
              <a:t>социум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873157" y="2829670"/>
            <a:ext cx="722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тело</a:t>
            </a:r>
          </a:p>
        </p:txBody>
      </p:sp>
      <p:graphicFrame>
        <p:nvGraphicFramePr>
          <p:cNvPr id="1026" name="Диаграмма 21"/>
          <p:cNvGraphicFramePr>
            <a:graphicFrameLocks/>
          </p:cNvGraphicFramePr>
          <p:nvPr/>
        </p:nvGraphicFramePr>
        <p:xfrm>
          <a:off x="357158" y="1285860"/>
          <a:ext cx="1447800" cy="1524000"/>
        </p:xfrm>
        <a:graphic>
          <a:graphicData uri="http://schemas.openxmlformats.org/presentationml/2006/ole">
            <p:oleObj spid="_x0000_s1026" r:id="rId3" imgW="1444877" imgH="1524132" progId="Excel.Sheet.8">
              <p:embed/>
            </p:oleObj>
          </a:graphicData>
        </a:graphic>
      </p:graphicFrame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500034" y="2857496"/>
            <a:ext cx="963712" cy="1033172"/>
            <a:chOff x="3000364" y="3482790"/>
            <a:chExt cx="1428760" cy="1500198"/>
          </a:xfrm>
        </p:grpSpPr>
        <p:grpSp>
          <p:nvGrpSpPr>
            <p:cNvPr id="3" name="Группа 33"/>
            <p:cNvGrpSpPr>
              <a:grpSpLocks/>
            </p:cNvGrpSpPr>
            <p:nvPr/>
          </p:nvGrpSpPr>
          <p:grpSpPr bwMode="auto">
            <a:xfrm>
              <a:off x="3000364" y="3482790"/>
              <a:ext cx="1428760" cy="999568"/>
              <a:chOff x="3000364" y="3482790"/>
              <a:chExt cx="1428760" cy="999568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3000364" y="3482790"/>
                <a:ext cx="1428760" cy="500067"/>
              </a:xfrm>
              <a:prstGeom prst="rect">
                <a:avLst/>
              </a:prstGeom>
              <a:solidFill>
                <a:srgbClr val="FF99CC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2400" b="1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000364" y="3982857"/>
                <a:ext cx="1428760" cy="500065"/>
              </a:xfrm>
              <a:prstGeom prst="rect">
                <a:avLst/>
              </a:prstGeom>
              <a:solidFill>
                <a:srgbClr val="99FFCC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2400" b="1"/>
              </a:p>
            </p:txBody>
          </p:sp>
        </p:grpSp>
        <p:sp>
          <p:nvSpPr>
            <p:cNvPr id="27" name="Прямоугольник 26"/>
            <p:cNvSpPr/>
            <p:nvPr/>
          </p:nvSpPr>
          <p:spPr>
            <a:xfrm>
              <a:off x="3000364" y="4482922"/>
              <a:ext cx="1428760" cy="500066"/>
            </a:xfrm>
            <a:prstGeom prst="rect">
              <a:avLst/>
            </a:prstGeom>
            <a:solidFill>
              <a:srgbClr val="00FFFF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 b="1"/>
            </a:p>
          </p:txBody>
        </p:sp>
      </p:grpSp>
      <p:grpSp>
        <p:nvGrpSpPr>
          <p:cNvPr id="4" name="Группа 32"/>
          <p:cNvGrpSpPr>
            <a:grpSpLocks/>
          </p:cNvGrpSpPr>
          <p:nvPr/>
        </p:nvGrpSpPr>
        <p:grpSpPr bwMode="auto">
          <a:xfrm>
            <a:off x="428596" y="4143380"/>
            <a:ext cx="1084178" cy="928694"/>
            <a:chOff x="4714876" y="3500438"/>
            <a:chExt cx="1857388" cy="1500198"/>
          </a:xfrm>
        </p:grpSpPr>
        <p:grpSp>
          <p:nvGrpSpPr>
            <p:cNvPr id="5" name="Группа 31"/>
            <p:cNvGrpSpPr>
              <a:grpSpLocks/>
            </p:cNvGrpSpPr>
            <p:nvPr/>
          </p:nvGrpSpPr>
          <p:grpSpPr bwMode="auto">
            <a:xfrm>
              <a:off x="5000628" y="3500438"/>
              <a:ext cx="1277201" cy="1000132"/>
              <a:chOff x="5000628" y="3500438"/>
              <a:chExt cx="1277201" cy="1000132"/>
            </a:xfrm>
          </p:grpSpPr>
          <p:sp>
            <p:nvSpPr>
              <p:cNvPr id="18" name="Равнобедренный треугольник 17"/>
              <p:cNvSpPr/>
              <p:nvPr/>
            </p:nvSpPr>
            <p:spPr>
              <a:xfrm>
                <a:off x="5286711" y="3500438"/>
                <a:ext cx="713719" cy="570909"/>
              </a:xfrm>
              <a:prstGeom prst="triangle">
                <a:avLst>
                  <a:gd name="adj" fmla="val 50000"/>
                </a:avLst>
              </a:prstGeom>
              <a:solidFill>
                <a:srgbClr val="FF99CC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2400" b="1"/>
              </a:p>
            </p:txBody>
          </p:sp>
          <p:sp>
            <p:nvSpPr>
              <p:cNvPr id="19" name="Трапеция 18"/>
              <p:cNvSpPr/>
              <p:nvPr/>
            </p:nvSpPr>
            <p:spPr>
              <a:xfrm>
                <a:off x="5000795" y="4071347"/>
                <a:ext cx="1276955" cy="429223"/>
              </a:xfrm>
              <a:prstGeom prst="trapezoid">
                <a:avLst>
                  <a:gd name="adj" fmla="val 64738"/>
                </a:avLst>
              </a:prstGeom>
              <a:solidFill>
                <a:srgbClr val="99FFCC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2400" b="1"/>
              </a:p>
            </p:txBody>
          </p:sp>
        </p:grpSp>
        <p:sp>
          <p:nvSpPr>
            <p:cNvPr id="20" name="Трапеция 19"/>
            <p:cNvSpPr/>
            <p:nvPr/>
          </p:nvSpPr>
          <p:spPr>
            <a:xfrm>
              <a:off x="4714876" y="4498487"/>
              <a:ext cx="1857388" cy="502149"/>
            </a:xfrm>
            <a:prstGeom prst="trapezoid">
              <a:avLst>
                <a:gd name="adj" fmla="val 59043"/>
              </a:avLst>
            </a:prstGeom>
            <a:solidFill>
              <a:srgbClr val="00FFFF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 b="1"/>
            </a:p>
          </p:txBody>
        </p:sp>
      </p:grpSp>
      <p:sp>
        <p:nvSpPr>
          <p:cNvPr id="76821" name="Rectangle 21"/>
          <p:cNvSpPr>
            <a:spLocks noChangeArrowheads="1"/>
          </p:cNvSpPr>
          <p:nvPr/>
        </p:nvSpPr>
        <p:spPr bwMode="auto">
          <a:xfrm>
            <a:off x="2071670" y="4786322"/>
            <a:ext cx="68062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Это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критерий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нормативности человека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1472" y="214290"/>
            <a:ext cx="821537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Ценностный этап.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Современная триединая </a:t>
            </a:r>
            <a:r>
              <a:rPr lang="ru-RU" b="1" dirty="0" err="1" smtClean="0">
                <a:solidFill>
                  <a:srgbClr val="FF0000"/>
                </a:solidFill>
              </a:rPr>
              <a:t>био-психо-социальная</a:t>
            </a:r>
            <a:r>
              <a:rPr lang="ru-RU" b="1" dirty="0" smtClean="0">
                <a:solidFill>
                  <a:srgbClr val="FF0000"/>
                </a:solidFill>
              </a:rPr>
              <a:t> модель человека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643937" cy="785813"/>
          </a:xfrm>
        </p:spPr>
        <p:txBody>
          <a:bodyPr/>
          <a:lstStyle/>
          <a:p>
            <a:pPr eaLnBrk="1" hangingPunct="1">
              <a:lnSpc>
                <a:spcPct val="7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2 этап -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поведенческий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, определяет стратегию поведения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по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Классификации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стратегий </a:t>
            </a:r>
            <a:r>
              <a:rPr lang="ru-RU" sz="2400" b="1" dirty="0" err="1" smtClean="0">
                <a:solidFill>
                  <a:srgbClr val="FF0000"/>
                </a:solidFill>
                <a:latin typeface="+mn-lt"/>
              </a:rPr>
              <a:t>совладания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+mn-lt"/>
              </a:rPr>
              <a:t>Хайма</a:t>
            </a:r>
            <a:endParaRPr lang="ru-RU" sz="2400" b="1" dirty="0" smtClean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2" name="Group 305"/>
          <p:cNvGrpSpPr>
            <a:grpSpLocks/>
          </p:cNvGrpSpPr>
          <p:nvPr/>
        </p:nvGrpSpPr>
        <p:grpSpPr bwMode="auto">
          <a:xfrm>
            <a:off x="114300" y="762000"/>
            <a:ext cx="8915400" cy="5867400"/>
            <a:chOff x="-3" y="-3"/>
            <a:chExt cx="5196" cy="8262"/>
          </a:xfrm>
        </p:grpSpPr>
        <p:grpSp>
          <p:nvGrpSpPr>
            <p:cNvPr id="3" name="Group 303"/>
            <p:cNvGrpSpPr>
              <a:grpSpLocks/>
            </p:cNvGrpSpPr>
            <p:nvPr/>
          </p:nvGrpSpPr>
          <p:grpSpPr bwMode="auto">
            <a:xfrm>
              <a:off x="0" y="0"/>
              <a:ext cx="5190" cy="8256"/>
              <a:chOff x="0" y="0"/>
              <a:chExt cx="5190" cy="8256"/>
            </a:xfrm>
          </p:grpSpPr>
          <p:grpSp>
            <p:nvGrpSpPr>
              <p:cNvPr id="4" name="Group 172"/>
              <p:cNvGrpSpPr>
                <a:grpSpLocks/>
              </p:cNvGrpSpPr>
              <p:nvPr/>
            </p:nvGrpSpPr>
            <p:grpSpPr bwMode="auto">
              <a:xfrm>
                <a:off x="0" y="0"/>
                <a:ext cx="1794" cy="672"/>
                <a:chOff x="0" y="0"/>
                <a:chExt cx="1794" cy="672"/>
              </a:xfrm>
            </p:grpSpPr>
            <p:sp>
              <p:nvSpPr>
                <p:cNvPr id="32940" name="Rectangle 135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708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600" b="1">
                      <a:solidFill>
                        <a:srgbClr val="000066"/>
                      </a:solidFill>
                    </a:rPr>
                    <a:t>Когнитивные</a:t>
                  </a:r>
                  <a:endParaRPr lang="ru-RU" sz="1600" b="1">
                    <a:solidFill>
                      <a:srgbClr val="000066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2941" name="Rectangle 17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94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174"/>
              <p:cNvGrpSpPr>
                <a:grpSpLocks/>
              </p:cNvGrpSpPr>
              <p:nvPr/>
            </p:nvGrpSpPr>
            <p:grpSpPr bwMode="auto">
              <a:xfrm>
                <a:off x="1794" y="0"/>
                <a:ext cx="1705" cy="672"/>
                <a:chOff x="1794" y="0"/>
                <a:chExt cx="1705" cy="672"/>
              </a:xfrm>
            </p:grpSpPr>
            <p:sp>
              <p:nvSpPr>
                <p:cNvPr id="32938" name="Rectangle 136"/>
                <p:cNvSpPr>
                  <a:spLocks noChangeArrowheads="1"/>
                </p:cNvSpPr>
                <p:nvPr/>
              </p:nvSpPr>
              <p:spPr bwMode="auto">
                <a:xfrm>
                  <a:off x="1837" y="0"/>
                  <a:ext cx="1619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ru-RU" sz="1600" b="1">
                      <a:solidFill>
                        <a:srgbClr val="000066"/>
                      </a:solidFill>
                    </a:rPr>
                    <a:t>Эмоциональные</a:t>
                  </a:r>
                  <a:endParaRPr lang="ru-RU" sz="1600" b="1">
                    <a:solidFill>
                      <a:srgbClr val="000066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2939" name="Rectangle 173"/>
                <p:cNvSpPr>
                  <a:spLocks noChangeArrowheads="1"/>
                </p:cNvSpPr>
                <p:nvPr/>
              </p:nvSpPr>
              <p:spPr bwMode="auto">
                <a:xfrm>
                  <a:off x="1794" y="0"/>
                  <a:ext cx="1705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176"/>
              <p:cNvGrpSpPr>
                <a:grpSpLocks/>
              </p:cNvGrpSpPr>
              <p:nvPr/>
            </p:nvGrpSpPr>
            <p:grpSpPr bwMode="auto">
              <a:xfrm>
                <a:off x="3499" y="0"/>
                <a:ext cx="1691" cy="672"/>
                <a:chOff x="3499" y="0"/>
                <a:chExt cx="1691" cy="672"/>
              </a:xfrm>
            </p:grpSpPr>
            <p:sp>
              <p:nvSpPr>
                <p:cNvPr id="32936" name="Rectangle 137"/>
                <p:cNvSpPr>
                  <a:spLocks noChangeArrowheads="1"/>
                </p:cNvSpPr>
                <p:nvPr/>
              </p:nvSpPr>
              <p:spPr bwMode="auto">
                <a:xfrm>
                  <a:off x="3542" y="0"/>
                  <a:ext cx="1605" cy="6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600" b="1">
                      <a:solidFill>
                        <a:srgbClr val="000066"/>
                      </a:solidFill>
                    </a:rPr>
                    <a:t>Поведенческие</a:t>
                  </a:r>
                  <a:endParaRPr lang="ru-RU" sz="1600" b="1">
                    <a:solidFill>
                      <a:srgbClr val="000066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2937" name="Rectangle 175"/>
                <p:cNvSpPr>
                  <a:spLocks noChangeArrowheads="1"/>
                </p:cNvSpPr>
                <p:nvPr/>
              </p:nvSpPr>
              <p:spPr bwMode="auto">
                <a:xfrm>
                  <a:off x="3499" y="0"/>
                  <a:ext cx="1691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178"/>
              <p:cNvGrpSpPr>
                <a:grpSpLocks/>
              </p:cNvGrpSpPr>
              <p:nvPr/>
            </p:nvGrpSpPr>
            <p:grpSpPr bwMode="auto">
              <a:xfrm>
                <a:off x="0" y="672"/>
                <a:ext cx="5190" cy="480"/>
                <a:chOff x="0" y="672"/>
                <a:chExt cx="5190" cy="480"/>
              </a:xfrm>
            </p:grpSpPr>
            <p:sp>
              <p:nvSpPr>
                <p:cNvPr id="32934" name="Rectangle 138"/>
                <p:cNvSpPr>
                  <a:spLocks noChangeArrowheads="1"/>
                </p:cNvSpPr>
                <p:nvPr/>
              </p:nvSpPr>
              <p:spPr bwMode="auto">
                <a:xfrm>
                  <a:off x="43" y="672"/>
                  <a:ext cx="5104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600" b="1" i="1">
                      <a:solidFill>
                        <a:srgbClr val="000066"/>
                      </a:solidFill>
                    </a:rPr>
                    <a:t>Адаптивные</a:t>
                  </a:r>
                  <a:endParaRPr lang="ru-RU" sz="1600" b="1">
                    <a:solidFill>
                      <a:srgbClr val="000066"/>
                    </a:solidFill>
                    <a:latin typeface="Courier New" pitchFamily="49" charset="0"/>
                    <a:cs typeface="Courier New" pitchFamily="49" charset="0"/>
                  </a:endParaRPr>
                </a:p>
                <a:p>
                  <a:pPr algn="ctr" eaLnBrk="0" hangingPunct="0"/>
                  <a:endParaRPr lang="ru-RU" sz="1600" b="1">
                    <a:latin typeface="Times New Roman" pitchFamily="18" charset="0"/>
                  </a:endParaRPr>
                </a:p>
              </p:txBody>
            </p:sp>
            <p:sp>
              <p:nvSpPr>
                <p:cNvPr id="32935" name="Rectangle 177"/>
                <p:cNvSpPr>
                  <a:spLocks noChangeArrowheads="1"/>
                </p:cNvSpPr>
                <p:nvPr/>
              </p:nvSpPr>
              <p:spPr bwMode="auto">
                <a:xfrm>
                  <a:off x="0" y="672"/>
                  <a:ext cx="519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182"/>
              <p:cNvGrpSpPr>
                <a:grpSpLocks/>
              </p:cNvGrpSpPr>
              <p:nvPr/>
            </p:nvGrpSpPr>
            <p:grpSpPr bwMode="auto">
              <a:xfrm>
                <a:off x="0" y="1152"/>
                <a:ext cx="1794" cy="864"/>
                <a:chOff x="0" y="1152"/>
                <a:chExt cx="1794" cy="864"/>
              </a:xfrm>
            </p:grpSpPr>
            <p:sp>
              <p:nvSpPr>
                <p:cNvPr id="32930" name="Rectangle 181"/>
                <p:cNvSpPr>
                  <a:spLocks noChangeArrowheads="1"/>
                </p:cNvSpPr>
                <p:nvPr/>
              </p:nvSpPr>
              <p:spPr bwMode="auto">
                <a:xfrm>
                  <a:off x="0" y="1152"/>
                  <a:ext cx="1794" cy="864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" name="Group 180"/>
                <p:cNvGrpSpPr>
                  <a:grpSpLocks/>
                </p:cNvGrpSpPr>
                <p:nvPr/>
              </p:nvGrpSpPr>
              <p:grpSpPr bwMode="auto">
                <a:xfrm>
                  <a:off x="0" y="1152"/>
                  <a:ext cx="1794" cy="864"/>
                  <a:chOff x="0" y="1152"/>
                  <a:chExt cx="1794" cy="864"/>
                </a:xfrm>
              </p:grpSpPr>
              <p:sp>
                <p:nvSpPr>
                  <p:cNvPr id="32932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152"/>
                    <a:ext cx="1708" cy="864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Установка собственной ценности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33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52"/>
                    <a:ext cx="1794" cy="86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0" name="Group 186"/>
              <p:cNvGrpSpPr>
                <a:grpSpLocks/>
              </p:cNvGrpSpPr>
              <p:nvPr/>
            </p:nvGrpSpPr>
            <p:grpSpPr bwMode="auto">
              <a:xfrm>
                <a:off x="1794" y="1152"/>
                <a:ext cx="1705" cy="864"/>
                <a:chOff x="1794" y="1152"/>
                <a:chExt cx="1705" cy="864"/>
              </a:xfrm>
            </p:grpSpPr>
            <p:sp>
              <p:nvSpPr>
                <p:cNvPr id="32926" name="Rectangle 185"/>
                <p:cNvSpPr>
                  <a:spLocks noChangeArrowheads="1"/>
                </p:cNvSpPr>
                <p:nvPr/>
              </p:nvSpPr>
              <p:spPr bwMode="auto">
                <a:xfrm>
                  <a:off x="1794" y="1152"/>
                  <a:ext cx="1705" cy="864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" name="Group 184"/>
                <p:cNvGrpSpPr>
                  <a:grpSpLocks/>
                </p:cNvGrpSpPr>
                <p:nvPr/>
              </p:nvGrpSpPr>
              <p:grpSpPr bwMode="auto">
                <a:xfrm>
                  <a:off x="1794" y="1152"/>
                  <a:ext cx="1705" cy="864"/>
                  <a:chOff x="1794" y="1152"/>
                  <a:chExt cx="1705" cy="864"/>
                </a:xfrm>
              </p:grpSpPr>
              <p:sp>
                <p:nvSpPr>
                  <p:cNvPr id="32928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1152"/>
                    <a:ext cx="1619" cy="864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Протест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29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1152"/>
                    <a:ext cx="1705" cy="86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2" name="Group 190"/>
              <p:cNvGrpSpPr>
                <a:grpSpLocks/>
              </p:cNvGrpSpPr>
              <p:nvPr/>
            </p:nvGrpSpPr>
            <p:grpSpPr bwMode="auto">
              <a:xfrm>
                <a:off x="3499" y="1152"/>
                <a:ext cx="1691" cy="864"/>
                <a:chOff x="3499" y="1152"/>
                <a:chExt cx="1691" cy="864"/>
              </a:xfrm>
            </p:grpSpPr>
            <p:sp>
              <p:nvSpPr>
                <p:cNvPr id="32922" name="Rectangle 189"/>
                <p:cNvSpPr>
                  <a:spLocks noChangeArrowheads="1"/>
                </p:cNvSpPr>
                <p:nvPr/>
              </p:nvSpPr>
              <p:spPr bwMode="auto">
                <a:xfrm>
                  <a:off x="3499" y="1152"/>
                  <a:ext cx="1691" cy="864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3" name="Group 188"/>
                <p:cNvGrpSpPr>
                  <a:grpSpLocks/>
                </p:cNvGrpSpPr>
                <p:nvPr/>
              </p:nvGrpSpPr>
              <p:grpSpPr bwMode="auto">
                <a:xfrm>
                  <a:off x="3499" y="1152"/>
                  <a:ext cx="1691" cy="864"/>
                  <a:chOff x="3499" y="1152"/>
                  <a:chExt cx="1691" cy="864"/>
                </a:xfrm>
              </p:grpSpPr>
              <p:sp>
                <p:nvSpPr>
                  <p:cNvPr id="32924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1152"/>
                    <a:ext cx="1605" cy="864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Сотрудничество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25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1152"/>
                    <a:ext cx="1691" cy="86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4" name="Group 194"/>
              <p:cNvGrpSpPr>
                <a:grpSpLocks/>
              </p:cNvGrpSpPr>
              <p:nvPr/>
            </p:nvGrpSpPr>
            <p:grpSpPr bwMode="auto">
              <a:xfrm>
                <a:off x="0" y="2016"/>
                <a:ext cx="1794" cy="480"/>
                <a:chOff x="0" y="2016"/>
                <a:chExt cx="1794" cy="480"/>
              </a:xfrm>
            </p:grpSpPr>
            <p:sp>
              <p:nvSpPr>
                <p:cNvPr id="32918" name="Rectangle 193"/>
                <p:cNvSpPr>
                  <a:spLocks noChangeArrowheads="1"/>
                </p:cNvSpPr>
                <p:nvPr/>
              </p:nvSpPr>
              <p:spPr bwMode="auto">
                <a:xfrm>
                  <a:off x="0" y="2016"/>
                  <a:ext cx="1794" cy="480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" name="Group 192"/>
                <p:cNvGrpSpPr>
                  <a:grpSpLocks/>
                </p:cNvGrpSpPr>
                <p:nvPr/>
              </p:nvGrpSpPr>
              <p:grpSpPr bwMode="auto">
                <a:xfrm>
                  <a:off x="0" y="2016"/>
                  <a:ext cx="1794" cy="480"/>
                  <a:chOff x="0" y="2016"/>
                  <a:chExt cx="1794" cy="480"/>
                </a:xfrm>
              </p:grpSpPr>
              <p:sp>
                <p:nvSpPr>
                  <p:cNvPr id="32920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2016"/>
                    <a:ext cx="1708" cy="480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Проблемный анализ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21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16"/>
                    <a:ext cx="1794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6" name="Group 198"/>
              <p:cNvGrpSpPr>
                <a:grpSpLocks/>
              </p:cNvGrpSpPr>
              <p:nvPr/>
            </p:nvGrpSpPr>
            <p:grpSpPr bwMode="auto">
              <a:xfrm>
                <a:off x="1794" y="2016"/>
                <a:ext cx="1705" cy="480"/>
                <a:chOff x="1794" y="2016"/>
                <a:chExt cx="1705" cy="480"/>
              </a:xfrm>
            </p:grpSpPr>
            <p:sp>
              <p:nvSpPr>
                <p:cNvPr id="32914" name="Rectangle 197"/>
                <p:cNvSpPr>
                  <a:spLocks noChangeArrowheads="1"/>
                </p:cNvSpPr>
                <p:nvPr/>
              </p:nvSpPr>
              <p:spPr bwMode="auto">
                <a:xfrm>
                  <a:off x="1794" y="2016"/>
                  <a:ext cx="1705" cy="480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7" name="Group 196"/>
                <p:cNvGrpSpPr>
                  <a:grpSpLocks/>
                </p:cNvGrpSpPr>
                <p:nvPr/>
              </p:nvGrpSpPr>
              <p:grpSpPr bwMode="auto">
                <a:xfrm>
                  <a:off x="1794" y="2016"/>
                  <a:ext cx="1705" cy="480"/>
                  <a:chOff x="1794" y="2016"/>
                  <a:chExt cx="1705" cy="480"/>
                </a:xfrm>
              </p:grpSpPr>
              <p:sp>
                <p:nvSpPr>
                  <p:cNvPr id="32916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016"/>
                    <a:ext cx="1619" cy="480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Оптимизм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17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2016"/>
                    <a:ext cx="1705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8" name="Group 202"/>
              <p:cNvGrpSpPr>
                <a:grpSpLocks/>
              </p:cNvGrpSpPr>
              <p:nvPr/>
            </p:nvGrpSpPr>
            <p:grpSpPr bwMode="auto">
              <a:xfrm>
                <a:off x="3499" y="2016"/>
                <a:ext cx="1691" cy="480"/>
                <a:chOff x="3499" y="2016"/>
                <a:chExt cx="1691" cy="480"/>
              </a:xfrm>
            </p:grpSpPr>
            <p:sp>
              <p:nvSpPr>
                <p:cNvPr id="32910" name="Rectangle 201"/>
                <p:cNvSpPr>
                  <a:spLocks noChangeArrowheads="1"/>
                </p:cNvSpPr>
                <p:nvPr/>
              </p:nvSpPr>
              <p:spPr bwMode="auto">
                <a:xfrm>
                  <a:off x="3499" y="2016"/>
                  <a:ext cx="1691" cy="480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9" name="Group 200"/>
                <p:cNvGrpSpPr>
                  <a:grpSpLocks/>
                </p:cNvGrpSpPr>
                <p:nvPr/>
              </p:nvGrpSpPr>
              <p:grpSpPr bwMode="auto">
                <a:xfrm>
                  <a:off x="3499" y="2016"/>
                  <a:ext cx="1691" cy="480"/>
                  <a:chOff x="3499" y="2016"/>
                  <a:chExt cx="1691" cy="480"/>
                </a:xfrm>
              </p:grpSpPr>
              <p:sp>
                <p:nvSpPr>
                  <p:cNvPr id="32912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2016"/>
                    <a:ext cx="1605" cy="480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Альтруизм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13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2016"/>
                    <a:ext cx="1691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0" name="Group 206"/>
              <p:cNvGrpSpPr>
                <a:grpSpLocks/>
              </p:cNvGrpSpPr>
              <p:nvPr/>
            </p:nvGrpSpPr>
            <p:grpSpPr bwMode="auto">
              <a:xfrm>
                <a:off x="0" y="2496"/>
                <a:ext cx="1794" cy="672"/>
                <a:chOff x="0" y="2496"/>
                <a:chExt cx="1794" cy="672"/>
              </a:xfrm>
            </p:grpSpPr>
            <p:sp>
              <p:nvSpPr>
                <p:cNvPr id="32906" name="Rectangle 205"/>
                <p:cNvSpPr>
                  <a:spLocks noChangeArrowheads="1"/>
                </p:cNvSpPr>
                <p:nvPr/>
              </p:nvSpPr>
              <p:spPr bwMode="auto">
                <a:xfrm>
                  <a:off x="0" y="2496"/>
                  <a:ext cx="1794" cy="67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" name="Group 204"/>
                <p:cNvGrpSpPr>
                  <a:grpSpLocks/>
                </p:cNvGrpSpPr>
                <p:nvPr/>
              </p:nvGrpSpPr>
              <p:grpSpPr bwMode="auto">
                <a:xfrm>
                  <a:off x="0" y="2496"/>
                  <a:ext cx="1794" cy="672"/>
                  <a:chOff x="0" y="2496"/>
                  <a:chExt cx="1794" cy="672"/>
                </a:xfrm>
              </p:grpSpPr>
              <p:sp>
                <p:nvSpPr>
                  <p:cNvPr id="32908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2496"/>
                    <a:ext cx="1708" cy="67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lnSpc>
                        <a:spcPct val="80000"/>
                      </a:lnSpc>
                    </a:pPr>
                    <a:r>
                      <a:rPr lang="ru-RU" sz="1600" b="1">
                        <a:solidFill>
                          <a:srgbClr val="000066"/>
                        </a:solidFill>
                      </a:rPr>
                      <a:t>Сохранение самообладания</a:t>
                    </a:r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09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496"/>
                    <a:ext cx="1794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" name="Group 210"/>
              <p:cNvGrpSpPr>
                <a:grpSpLocks/>
              </p:cNvGrpSpPr>
              <p:nvPr/>
            </p:nvGrpSpPr>
            <p:grpSpPr bwMode="auto">
              <a:xfrm>
                <a:off x="1794" y="2496"/>
                <a:ext cx="1705" cy="672"/>
                <a:chOff x="1794" y="2496"/>
                <a:chExt cx="1705" cy="672"/>
              </a:xfrm>
            </p:grpSpPr>
            <p:sp>
              <p:nvSpPr>
                <p:cNvPr id="32902" name="Rectangle 209"/>
                <p:cNvSpPr>
                  <a:spLocks noChangeArrowheads="1"/>
                </p:cNvSpPr>
                <p:nvPr/>
              </p:nvSpPr>
              <p:spPr bwMode="auto">
                <a:xfrm>
                  <a:off x="1794" y="2496"/>
                  <a:ext cx="1705" cy="67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208"/>
                <p:cNvGrpSpPr>
                  <a:grpSpLocks/>
                </p:cNvGrpSpPr>
                <p:nvPr/>
              </p:nvGrpSpPr>
              <p:grpSpPr bwMode="auto">
                <a:xfrm>
                  <a:off x="1794" y="2496"/>
                  <a:ext cx="1705" cy="672"/>
                  <a:chOff x="1794" y="2496"/>
                  <a:chExt cx="1705" cy="672"/>
                </a:xfrm>
              </p:grpSpPr>
              <p:sp>
                <p:nvSpPr>
                  <p:cNvPr id="32904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2496"/>
                    <a:ext cx="1619" cy="67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latin typeface="Courier New" pitchFamily="49" charset="0"/>
                        <a:cs typeface="Courier New" pitchFamily="49" charset="0"/>
                      </a:rPr>
                      <a:t> </a:t>
                    </a: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05" name="Rectangle 207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2496"/>
                    <a:ext cx="1705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" name="Group 214"/>
              <p:cNvGrpSpPr>
                <a:grpSpLocks/>
              </p:cNvGrpSpPr>
              <p:nvPr/>
            </p:nvGrpSpPr>
            <p:grpSpPr bwMode="auto">
              <a:xfrm>
                <a:off x="3499" y="2496"/>
                <a:ext cx="1691" cy="672"/>
                <a:chOff x="3499" y="2496"/>
                <a:chExt cx="1691" cy="672"/>
              </a:xfrm>
            </p:grpSpPr>
            <p:sp>
              <p:nvSpPr>
                <p:cNvPr id="32898" name="Rectangle 213"/>
                <p:cNvSpPr>
                  <a:spLocks noChangeArrowheads="1"/>
                </p:cNvSpPr>
                <p:nvPr/>
              </p:nvSpPr>
              <p:spPr bwMode="auto">
                <a:xfrm>
                  <a:off x="3499" y="2496"/>
                  <a:ext cx="1691" cy="67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5" name="Group 212"/>
                <p:cNvGrpSpPr>
                  <a:grpSpLocks/>
                </p:cNvGrpSpPr>
                <p:nvPr/>
              </p:nvGrpSpPr>
              <p:grpSpPr bwMode="auto">
                <a:xfrm>
                  <a:off x="3499" y="2496"/>
                  <a:ext cx="1691" cy="672"/>
                  <a:chOff x="3499" y="2496"/>
                  <a:chExt cx="1691" cy="672"/>
                </a:xfrm>
              </p:grpSpPr>
              <p:sp>
                <p:nvSpPr>
                  <p:cNvPr id="32900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2496"/>
                    <a:ext cx="1605" cy="67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Обращение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901" name="Rectangle 211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2496"/>
                    <a:ext cx="1691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" name="Group 216"/>
              <p:cNvGrpSpPr>
                <a:grpSpLocks/>
              </p:cNvGrpSpPr>
              <p:nvPr/>
            </p:nvGrpSpPr>
            <p:grpSpPr bwMode="auto">
              <a:xfrm>
                <a:off x="0" y="3168"/>
                <a:ext cx="5190" cy="480"/>
                <a:chOff x="0" y="3168"/>
                <a:chExt cx="5190" cy="480"/>
              </a:xfrm>
            </p:grpSpPr>
            <p:sp>
              <p:nvSpPr>
                <p:cNvPr id="32896" name="Rectangle 148"/>
                <p:cNvSpPr>
                  <a:spLocks noChangeArrowheads="1"/>
                </p:cNvSpPr>
                <p:nvPr/>
              </p:nvSpPr>
              <p:spPr bwMode="auto">
                <a:xfrm>
                  <a:off x="43" y="3168"/>
                  <a:ext cx="5104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600" b="1" i="1">
                      <a:solidFill>
                        <a:srgbClr val="000066"/>
                      </a:solidFill>
                    </a:rPr>
                    <a:t>Относительно адаптивные</a:t>
                  </a:r>
                  <a:endParaRPr lang="ru-RU" sz="1600" b="1">
                    <a:solidFill>
                      <a:srgbClr val="000066"/>
                    </a:solidFill>
                    <a:latin typeface="Courier New" pitchFamily="49" charset="0"/>
                    <a:cs typeface="Courier New" pitchFamily="49" charset="0"/>
                  </a:endParaRPr>
                </a:p>
                <a:p>
                  <a:pPr algn="ctr" eaLnBrk="0" hangingPunct="0"/>
                  <a:endParaRPr lang="ru-RU" sz="1600" b="1">
                    <a:solidFill>
                      <a:srgbClr val="000066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2897" name="Rectangle 215"/>
                <p:cNvSpPr>
                  <a:spLocks noChangeArrowheads="1"/>
                </p:cNvSpPr>
                <p:nvPr/>
              </p:nvSpPr>
              <p:spPr bwMode="auto">
                <a:xfrm>
                  <a:off x="0" y="3168"/>
                  <a:ext cx="519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" name="Group 220"/>
              <p:cNvGrpSpPr>
                <a:grpSpLocks/>
              </p:cNvGrpSpPr>
              <p:nvPr/>
            </p:nvGrpSpPr>
            <p:grpSpPr bwMode="auto">
              <a:xfrm>
                <a:off x="0" y="3648"/>
                <a:ext cx="1794" cy="672"/>
                <a:chOff x="0" y="3648"/>
                <a:chExt cx="1794" cy="672"/>
              </a:xfrm>
            </p:grpSpPr>
            <p:sp>
              <p:nvSpPr>
                <p:cNvPr id="32892" name="Rectangle 219"/>
                <p:cNvSpPr>
                  <a:spLocks noChangeArrowheads="1"/>
                </p:cNvSpPr>
                <p:nvPr/>
              </p:nvSpPr>
              <p:spPr bwMode="auto">
                <a:xfrm>
                  <a:off x="0" y="3648"/>
                  <a:ext cx="1794" cy="6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8" name="Group 218"/>
                <p:cNvGrpSpPr>
                  <a:grpSpLocks/>
                </p:cNvGrpSpPr>
                <p:nvPr/>
              </p:nvGrpSpPr>
              <p:grpSpPr bwMode="auto">
                <a:xfrm>
                  <a:off x="0" y="3648"/>
                  <a:ext cx="1794" cy="672"/>
                  <a:chOff x="0" y="3648"/>
                  <a:chExt cx="1794" cy="672"/>
                </a:xfrm>
              </p:grpSpPr>
              <p:sp>
                <p:nvSpPr>
                  <p:cNvPr id="32894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3648"/>
                    <a:ext cx="1708" cy="672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Придача смысла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95" name="Rectangle 2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648"/>
                    <a:ext cx="1794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9" name="Group 224"/>
              <p:cNvGrpSpPr>
                <a:grpSpLocks/>
              </p:cNvGrpSpPr>
              <p:nvPr/>
            </p:nvGrpSpPr>
            <p:grpSpPr bwMode="auto">
              <a:xfrm>
                <a:off x="1794" y="3648"/>
                <a:ext cx="1705" cy="672"/>
                <a:chOff x="1794" y="3648"/>
                <a:chExt cx="1705" cy="672"/>
              </a:xfrm>
            </p:grpSpPr>
            <p:sp>
              <p:nvSpPr>
                <p:cNvPr id="32888" name="Rectangle 223"/>
                <p:cNvSpPr>
                  <a:spLocks noChangeArrowheads="1"/>
                </p:cNvSpPr>
                <p:nvPr/>
              </p:nvSpPr>
              <p:spPr bwMode="auto">
                <a:xfrm>
                  <a:off x="1794" y="3648"/>
                  <a:ext cx="1705" cy="6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0" name="Group 222"/>
                <p:cNvGrpSpPr>
                  <a:grpSpLocks/>
                </p:cNvGrpSpPr>
                <p:nvPr/>
              </p:nvGrpSpPr>
              <p:grpSpPr bwMode="auto">
                <a:xfrm>
                  <a:off x="1794" y="3648"/>
                  <a:ext cx="1705" cy="672"/>
                  <a:chOff x="1794" y="3648"/>
                  <a:chExt cx="1705" cy="672"/>
                </a:xfrm>
              </p:grpSpPr>
              <p:sp>
                <p:nvSpPr>
                  <p:cNvPr id="32890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3648"/>
                    <a:ext cx="1619" cy="672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lnSpc>
                        <a:spcPct val="80000"/>
                      </a:lnSpc>
                    </a:pPr>
                    <a:r>
                      <a:rPr lang="ru-RU" sz="1600" b="1">
                        <a:solidFill>
                          <a:srgbClr val="000066"/>
                        </a:solidFill>
                      </a:rPr>
                      <a:t>Эмоциональная разрядка</a:t>
                    </a:r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91" name="Rectangle 221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3648"/>
                    <a:ext cx="1705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1" name="Group 228"/>
              <p:cNvGrpSpPr>
                <a:grpSpLocks/>
              </p:cNvGrpSpPr>
              <p:nvPr/>
            </p:nvGrpSpPr>
            <p:grpSpPr bwMode="auto">
              <a:xfrm>
                <a:off x="3499" y="3648"/>
                <a:ext cx="1691" cy="672"/>
                <a:chOff x="3499" y="3648"/>
                <a:chExt cx="1691" cy="672"/>
              </a:xfrm>
            </p:grpSpPr>
            <p:sp>
              <p:nvSpPr>
                <p:cNvPr id="32884" name="Rectangle 227"/>
                <p:cNvSpPr>
                  <a:spLocks noChangeArrowheads="1"/>
                </p:cNvSpPr>
                <p:nvPr/>
              </p:nvSpPr>
              <p:spPr bwMode="auto">
                <a:xfrm>
                  <a:off x="3499" y="3648"/>
                  <a:ext cx="1691" cy="6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31" name="Group 226"/>
                <p:cNvGrpSpPr>
                  <a:grpSpLocks/>
                </p:cNvGrpSpPr>
                <p:nvPr/>
              </p:nvGrpSpPr>
              <p:grpSpPr bwMode="auto">
                <a:xfrm>
                  <a:off x="3499" y="3648"/>
                  <a:ext cx="1691" cy="672"/>
                  <a:chOff x="3499" y="3648"/>
                  <a:chExt cx="1691" cy="672"/>
                </a:xfrm>
              </p:grpSpPr>
              <p:sp>
                <p:nvSpPr>
                  <p:cNvPr id="32886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3648"/>
                    <a:ext cx="1605" cy="672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Компенсация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87" name="Rectangle 225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3648"/>
                    <a:ext cx="1691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42" name="Group 232"/>
              <p:cNvGrpSpPr>
                <a:grpSpLocks/>
              </p:cNvGrpSpPr>
              <p:nvPr/>
            </p:nvGrpSpPr>
            <p:grpSpPr bwMode="auto">
              <a:xfrm>
                <a:off x="0" y="4320"/>
                <a:ext cx="1794" cy="672"/>
                <a:chOff x="0" y="4320"/>
                <a:chExt cx="1794" cy="672"/>
              </a:xfrm>
            </p:grpSpPr>
            <p:sp>
              <p:nvSpPr>
                <p:cNvPr id="32880" name="Rectangle 231"/>
                <p:cNvSpPr>
                  <a:spLocks noChangeArrowheads="1"/>
                </p:cNvSpPr>
                <p:nvPr/>
              </p:nvSpPr>
              <p:spPr bwMode="auto">
                <a:xfrm>
                  <a:off x="0" y="4320"/>
                  <a:ext cx="1794" cy="6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43" name="Group 230"/>
                <p:cNvGrpSpPr>
                  <a:grpSpLocks/>
                </p:cNvGrpSpPr>
                <p:nvPr/>
              </p:nvGrpSpPr>
              <p:grpSpPr bwMode="auto">
                <a:xfrm>
                  <a:off x="0" y="4320"/>
                  <a:ext cx="1794" cy="672"/>
                  <a:chOff x="0" y="4320"/>
                  <a:chExt cx="1794" cy="672"/>
                </a:xfrm>
              </p:grpSpPr>
              <p:sp>
                <p:nvSpPr>
                  <p:cNvPr id="32882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4320"/>
                    <a:ext cx="1708" cy="672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Религиозность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83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320"/>
                    <a:ext cx="1794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44" name="Group 236"/>
              <p:cNvGrpSpPr>
                <a:grpSpLocks/>
              </p:cNvGrpSpPr>
              <p:nvPr/>
            </p:nvGrpSpPr>
            <p:grpSpPr bwMode="auto">
              <a:xfrm>
                <a:off x="1794" y="4320"/>
                <a:ext cx="1705" cy="672"/>
                <a:chOff x="1794" y="4320"/>
                <a:chExt cx="1705" cy="672"/>
              </a:xfrm>
            </p:grpSpPr>
            <p:sp>
              <p:nvSpPr>
                <p:cNvPr id="32876" name="Rectangle 235"/>
                <p:cNvSpPr>
                  <a:spLocks noChangeArrowheads="1"/>
                </p:cNvSpPr>
                <p:nvPr/>
              </p:nvSpPr>
              <p:spPr bwMode="auto">
                <a:xfrm>
                  <a:off x="1794" y="4320"/>
                  <a:ext cx="1705" cy="6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45" name="Group 234"/>
                <p:cNvGrpSpPr>
                  <a:grpSpLocks/>
                </p:cNvGrpSpPr>
                <p:nvPr/>
              </p:nvGrpSpPr>
              <p:grpSpPr bwMode="auto">
                <a:xfrm>
                  <a:off x="1794" y="4320"/>
                  <a:ext cx="1705" cy="672"/>
                  <a:chOff x="1794" y="4320"/>
                  <a:chExt cx="1705" cy="672"/>
                </a:xfrm>
              </p:grpSpPr>
              <p:sp>
                <p:nvSpPr>
                  <p:cNvPr id="32878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4320"/>
                    <a:ext cx="1619" cy="672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Пассивная кооперация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79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4320"/>
                    <a:ext cx="1705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46" name="Group 240"/>
              <p:cNvGrpSpPr>
                <a:grpSpLocks/>
              </p:cNvGrpSpPr>
              <p:nvPr/>
            </p:nvGrpSpPr>
            <p:grpSpPr bwMode="auto">
              <a:xfrm>
                <a:off x="3499" y="4320"/>
                <a:ext cx="1691" cy="672"/>
                <a:chOff x="3499" y="4320"/>
                <a:chExt cx="1691" cy="672"/>
              </a:xfrm>
            </p:grpSpPr>
            <p:sp>
              <p:nvSpPr>
                <p:cNvPr id="32872" name="Rectangle 239"/>
                <p:cNvSpPr>
                  <a:spLocks noChangeArrowheads="1"/>
                </p:cNvSpPr>
                <p:nvPr/>
              </p:nvSpPr>
              <p:spPr bwMode="auto">
                <a:xfrm>
                  <a:off x="3499" y="4320"/>
                  <a:ext cx="1691" cy="6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47" name="Group 238"/>
                <p:cNvGrpSpPr>
                  <a:grpSpLocks/>
                </p:cNvGrpSpPr>
                <p:nvPr/>
              </p:nvGrpSpPr>
              <p:grpSpPr bwMode="auto">
                <a:xfrm>
                  <a:off x="3499" y="4320"/>
                  <a:ext cx="1691" cy="672"/>
                  <a:chOff x="3499" y="4320"/>
                  <a:chExt cx="1691" cy="672"/>
                </a:xfrm>
              </p:grpSpPr>
              <p:sp>
                <p:nvSpPr>
                  <p:cNvPr id="32874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4320"/>
                    <a:ext cx="1605" cy="672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lnSpc>
                        <a:spcPct val="80000"/>
                      </a:lnSpc>
                    </a:pPr>
                    <a:r>
                      <a:rPr lang="ru-RU" sz="1600" b="1">
                        <a:solidFill>
                          <a:srgbClr val="000066"/>
                        </a:solidFill>
                      </a:rPr>
                      <a:t>Конструктивная активность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75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4320"/>
                    <a:ext cx="1691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48" name="Group 244"/>
              <p:cNvGrpSpPr>
                <a:grpSpLocks/>
              </p:cNvGrpSpPr>
              <p:nvPr/>
            </p:nvGrpSpPr>
            <p:grpSpPr bwMode="auto">
              <a:xfrm>
                <a:off x="0" y="4992"/>
                <a:ext cx="1794" cy="480"/>
                <a:chOff x="0" y="4992"/>
                <a:chExt cx="1794" cy="480"/>
              </a:xfrm>
            </p:grpSpPr>
            <p:sp>
              <p:nvSpPr>
                <p:cNvPr id="32868" name="Rectangle 243"/>
                <p:cNvSpPr>
                  <a:spLocks noChangeArrowheads="1"/>
                </p:cNvSpPr>
                <p:nvPr/>
              </p:nvSpPr>
              <p:spPr bwMode="auto">
                <a:xfrm>
                  <a:off x="0" y="4992"/>
                  <a:ext cx="1794" cy="480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49" name="Group 242"/>
                <p:cNvGrpSpPr>
                  <a:grpSpLocks/>
                </p:cNvGrpSpPr>
                <p:nvPr/>
              </p:nvGrpSpPr>
              <p:grpSpPr bwMode="auto">
                <a:xfrm>
                  <a:off x="0" y="4992"/>
                  <a:ext cx="1794" cy="480"/>
                  <a:chOff x="0" y="4992"/>
                  <a:chExt cx="1794" cy="480"/>
                </a:xfrm>
              </p:grpSpPr>
              <p:sp>
                <p:nvSpPr>
                  <p:cNvPr id="32870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4992"/>
                    <a:ext cx="1708" cy="480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Относительность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71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992"/>
                    <a:ext cx="1794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50" name="Group 248"/>
              <p:cNvGrpSpPr>
                <a:grpSpLocks/>
              </p:cNvGrpSpPr>
              <p:nvPr/>
            </p:nvGrpSpPr>
            <p:grpSpPr bwMode="auto">
              <a:xfrm>
                <a:off x="1794" y="4992"/>
                <a:ext cx="1705" cy="480"/>
                <a:chOff x="1794" y="4992"/>
                <a:chExt cx="1705" cy="480"/>
              </a:xfrm>
            </p:grpSpPr>
            <p:sp>
              <p:nvSpPr>
                <p:cNvPr id="32864" name="Rectangle 247"/>
                <p:cNvSpPr>
                  <a:spLocks noChangeArrowheads="1"/>
                </p:cNvSpPr>
                <p:nvPr/>
              </p:nvSpPr>
              <p:spPr bwMode="auto">
                <a:xfrm>
                  <a:off x="1794" y="4992"/>
                  <a:ext cx="1705" cy="480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51" name="Group 246"/>
                <p:cNvGrpSpPr>
                  <a:grpSpLocks/>
                </p:cNvGrpSpPr>
                <p:nvPr/>
              </p:nvGrpSpPr>
              <p:grpSpPr bwMode="auto">
                <a:xfrm>
                  <a:off x="1794" y="4992"/>
                  <a:ext cx="1705" cy="480"/>
                  <a:chOff x="1794" y="4992"/>
                  <a:chExt cx="1705" cy="480"/>
                </a:xfrm>
              </p:grpSpPr>
              <p:sp>
                <p:nvSpPr>
                  <p:cNvPr id="32866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4992"/>
                    <a:ext cx="1619" cy="480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latin typeface="Courier New" pitchFamily="49" charset="0"/>
                        <a:cs typeface="Courier New" pitchFamily="49" charset="0"/>
                      </a:rPr>
                      <a:t> </a:t>
                    </a: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67" name="Rectangle 245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4992"/>
                    <a:ext cx="1705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52" name="Group 252"/>
              <p:cNvGrpSpPr>
                <a:grpSpLocks/>
              </p:cNvGrpSpPr>
              <p:nvPr/>
            </p:nvGrpSpPr>
            <p:grpSpPr bwMode="auto">
              <a:xfrm>
                <a:off x="3499" y="4992"/>
                <a:ext cx="1691" cy="480"/>
                <a:chOff x="3499" y="4992"/>
                <a:chExt cx="1691" cy="480"/>
              </a:xfrm>
            </p:grpSpPr>
            <p:sp>
              <p:nvSpPr>
                <p:cNvPr id="32860" name="Rectangle 251"/>
                <p:cNvSpPr>
                  <a:spLocks noChangeArrowheads="1"/>
                </p:cNvSpPr>
                <p:nvPr/>
              </p:nvSpPr>
              <p:spPr bwMode="auto">
                <a:xfrm>
                  <a:off x="3499" y="4992"/>
                  <a:ext cx="1691" cy="480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53" name="Group 250"/>
                <p:cNvGrpSpPr>
                  <a:grpSpLocks/>
                </p:cNvGrpSpPr>
                <p:nvPr/>
              </p:nvGrpSpPr>
              <p:grpSpPr bwMode="auto">
                <a:xfrm>
                  <a:off x="3499" y="4992"/>
                  <a:ext cx="1691" cy="480"/>
                  <a:chOff x="3499" y="4992"/>
                  <a:chExt cx="1691" cy="480"/>
                </a:xfrm>
              </p:grpSpPr>
              <p:sp>
                <p:nvSpPr>
                  <p:cNvPr id="32862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4992"/>
                    <a:ext cx="1605" cy="480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Отвлечение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63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4992"/>
                    <a:ext cx="1691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54" name="Group 254"/>
              <p:cNvGrpSpPr>
                <a:grpSpLocks/>
              </p:cNvGrpSpPr>
              <p:nvPr/>
            </p:nvGrpSpPr>
            <p:grpSpPr bwMode="auto">
              <a:xfrm>
                <a:off x="0" y="5472"/>
                <a:ext cx="5190" cy="480"/>
                <a:chOff x="0" y="5472"/>
                <a:chExt cx="5190" cy="480"/>
              </a:xfrm>
            </p:grpSpPr>
            <p:sp>
              <p:nvSpPr>
                <p:cNvPr id="32858" name="Rectangle 158"/>
                <p:cNvSpPr>
                  <a:spLocks noChangeArrowheads="1"/>
                </p:cNvSpPr>
                <p:nvPr/>
              </p:nvSpPr>
              <p:spPr bwMode="auto">
                <a:xfrm>
                  <a:off x="43" y="5472"/>
                  <a:ext cx="5104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600" b="1" i="1">
                      <a:solidFill>
                        <a:srgbClr val="000066"/>
                      </a:solidFill>
                    </a:rPr>
                    <a:t>Неадаптивные</a:t>
                  </a:r>
                  <a:endParaRPr lang="ru-RU" sz="1600" b="1">
                    <a:solidFill>
                      <a:srgbClr val="000066"/>
                    </a:solidFill>
                    <a:latin typeface="Courier New" pitchFamily="49" charset="0"/>
                    <a:cs typeface="Courier New" pitchFamily="49" charset="0"/>
                  </a:endParaRPr>
                </a:p>
                <a:p>
                  <a:pPr algn="ctr" eaLnBrk="0" hangingPunct="0"/>
                  <a:endParaRPr lang="ru-RU" sz="1600" b="1">
                    <a:latin typeface="Times New Roman" pitchFamily="18" charset="0"/>
                  </a:endParaRPr>
                </a:p>
              </p:txBody>
            </p:sp>
            <p:sp>
              <p:nvSpPr>
                <p:cNvPr id="32859" name="Rectangle 253"/>
                <p:cNvSpPr>
                  <a:spLocks noChangeArrowheads="1"/>
                </p:cNvSpPr>
                <p:nvPr/>
              </p:nvSpPr>
              <p:spPr bwMode="auto">
                <a:xfrm>
                  <a:off x="0" y="5472"/>
                  <a:ext cx="5190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955" name="Group 258"/>
              <p:cNvGrpSpPr>
                <a:grpSpLocks/>
              </p:cNvGrpSpPr>
              <p:nvPr/>
            </p:nvGrpSpPr>
            <p:grpSpPr bwMode="auto">
              <a:xfrm>
                <a:off x="0" y="5952"/>
                <a:ext cx="1794" cy="672"/>
                <a:chOff x="0" y="5952"/>
                <a:chExt cx="1794" cy="672"/>
              </a:xfrm>
            </p:grpSpPr>
            <p:sp>
              <p:nvSpPr>
                <p:cNvPr id="32854" name="Rectangle 257"/>
                <p:cNvSpPr>
                  <a:spLocks noChangeArrowheads="1"/>
                </p:cNvSpPr>
                <p:nvPr/>
              </p:nvSpPr>
              <p:spPr bwMode="auto">
                <a:xfrm>
                  <a:off x="0" y="5952"/>
                  <a:ext cx="1794" cy="672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56" name="Group 256"/>
                <p:cNvGrpSpPr>
                  <a:grpSpLocks/>
                </p:cNvGrpSpPr>
                <p:nvPr/>
              </p:nvGrpSpPr>
              <p:grpSpPr bwMode="auto">
                <a:xfrm>
                  <a:off x="0" y="5952"/>
                  <a:ext cx="1794" cy="672"/>
                  <a:chOff x="0" y="5952"/>
                  <a:chExt cx="1794" cy="672"/>
                </a:xfrm>
              </p:grpSpPr>
              <p:sp>
                <p:nvSpPr>
                  <p:cNvPr id="32856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5952"/>
                    <a:ext cx="1708" cy="672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Смирение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57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952"/>
                    <a:ext cx="1794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57" name="Group 262"/>
              <p:cNvGrpSpPr>
                <a:grpSpLocks/>
              </p:cNvGrpSpPr>
              <p:nvPr/>
            </p:nvGrpSpPr>
            <p:grpSpPr bwMode="auto">
              <a:xfrm>
                <a:off x="1794" y="5952"/>
                <a:ext cx="1705" cy="672"/>
                <a:chOff x="1794" y="5952"/>
                <a:chExt cx="1705" cy="672"/>
              </a:xfrm>
            </p:grpSpPr>
            <p:sp>
              <p:nvSpPr>
                <p:cNvPr id="32850" name="Rectangle 261"/>
                <p:cNvSpPr>
                  <a:spLocks noChangeArrowheads="1"/>
                </p:cNvSpPr>
                <p:nvPr/>
              </p:nvSpPr>
              <p:spPr bwMode="auto">
                <a:xfrm>
                  <a:off x="1794" y="5952"/>
                  <a:ext cx="1705" cy="672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958" name="Group 260"/>
                <p:cNvGrpSpPr>
                  <a:grpSpLocks/>
                </p:cNvGrpSpPr>
                <p:nvPr/>
              </p:nvGrpSpPr>
              <p:grpSpPr bwMode="auto">
                <a:xfrm>
                  <a:off x="1794" y="5952"/>
                  <a:ext cx="1705" cy="672"/>
                  <a:chOff x="1794" y="5952"/>
                  <a:chExt cx="1705" cy="672"/>
                </a:xfrm>
              </p:grpSpPr>
              <p:sp>
                <p:nvSpPr>
                  <p:cNvPr id="32852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5952"/>
                    <a:ext cx="1619" cy="672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Самообвинение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53" name="Rectangle 259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5952"/>
                    <a:ext cx="1705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59" name="Group 266"/>
              <p:cNvGrpSpPr>
                <a:grpSpLocks/>
              </p:cNvGrpSpPr>
              <p:nvPr/>
            </p:nvGrpSpPr>
            <p:grpSpPr bwMode="auto">
              <a:xfrm>
                <a:off x="3499" y="5952"/>
                <a:ext cx="1691" cy="672"/>
                <a:chOff x="3499" y="5952"/>
                <a:chExt cx="1691" cy="672"/>
              </a:xfrm>
            </p:grpSpPr>
            <p:sp>
              <p:nvSpPr>
                <p:cNvPr id="32846" name="Rectangle 265"/>
                <p:cNvSpPr>
                  <a:spLocks noChangeArrowheads="1"/>
                </p:cNvSpPr>
                <p:nvPr/>
              </p:nvSpPr>
              <p:spPr bwMode="auto">
                <a:xfrm>
                  <a:off x="3499" y="5952"/>
                  <a:ext cx="1691" cy="672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68" name="Group 264"/>
                <p:cNvGrpSpPr>
                  <a:grpSpLocks/>
                </p:cNvGrpSpPr>
                <p:nvPr/>
              </p:nvGrpSpPr>
              <p:grpSpPr bwMode="auto">
                <a:xfrm>
                  <a:off x="3499" y="5952"/>
                  <a:ext cx="1691" cy="672"/>
                  <a:chOff x="3499" y="5952"/>
                  <a:chExt cx="1691" cy="672"/>
                </a:xfrm>
              </p:grpSpPr>
              <p:sp>
                <p:nvSpPr>
                  <p:cNvPr id="32848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5952"/>
                    <a:ext cx="1605" cy="672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Активное избегание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49" name="Rectangle 263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5952"/>
                    <a:ext cx="1691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69" name="Group 270"/>
              <p:cNvGrpSpPr>
                <a:grpSpLocks/>
              </p:cNvGrpSpPr>
              <p:nvPr/>
            </p:nvGrpSpPr>
            <p:grpSpPr bwMode="auto">
              <a:xfrm>
                <a:off x="0" y="6624"/>
                <a:ext cx="1794" cy="480"/>
                <a:chOff x="0" y="6624"/>
                <a:chExt cx="1794" cy="480"/>
              </a:xfrm>
            </p:grpSpPr>
            <p:sp>
              <p:nvSpPr>
                <p:cNvPr id="32842" name="Rectangle 269"/>
                <p:cNvSpPr>
                  <a:spLocks noChangeArrowheads="1"/>
                </p:cNvSpPr>
                <p:nvPr/>
              </p:nvSpPr>
              <p:spPr bwMode="auto">
                <a:xfrm>
                  <a:off x="0" y="6624"/>
                  <a:ext cx="1794" cy="48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70" name="Group 268"/>
                <p:cNvGrpSpPr>
                  <a:grpSpLocks/>
                </p:cNvGrpSpPr>
                <p:nvPr/>
              </p:nvGrpSpPr>
              <p:grpSpPr bwMode="auto">
                <a:xfrm>
                  <a:off x="0" y="6624"/>
                  <a:ext cx="1794" cy="480"/>
                  <a:chOff x="0" y="6624"/>
                  <a:chExt cx="1794" cy="480"/>
                </a:xfrm>
              </p:grpSpPr>
              <p:sp>
                <p:nvSpPr>
                  <p:cNvPr id="32844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6624"/>
                    <a:ext cx="1708" cy="480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Растерянность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45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624"/>
                    <a:ext cx="1794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71" name="Group 274"/>
              <p:cNvGrpSpPr>
                <a:grpSpLocks/>
              </p:cNvGrpSpPr>
              <p:nvPr/>
            </p:nvGrpSpPr>
            <p:grpSpPr bwMode="auto">
              <a:xfrm>
                <a:off x="1794" y="6624"/>
                <a:ext cx="1705" cy="480"/>
                <a:chOff x="1794" y="6624"/>
                <a:chExt cx="1705" cy="480"/>
              </a:xfrm>
            </p:grpSpPr>
            <p:sp>
              <p:nvSpPr>
                <p:cNvPr id="32838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94" y="6624"/>
                  <a:ext cx="1705" cy="48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72" name="Group 272"/>
                <p:cNvGrpSpPr>
                  <a:grpSpLocks/>
                </p:cNvGrpSpPr>
                <p:nvPr/>
              </p:nvGrpSpPr>
              <p:grpSpPr bwMode="auto">
                <a:xfrm>
                  <a:off x="1794" y="6624"/>
                  <a:ext cx="1705" cy="480"/>
                  <a:chOff x="1794" y="6624"/>
                  <a:chExt cx="1705" cy="480"/>
                </a:xfrm>
              </p:grpSpPr>
              <p:sp>
                <p:nvSpPr>
                  <p:cNvPr id="32840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6624"/>
                    <a:ext cx="1619" cy="480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Агрессивность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41" name="Rectangle 271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6624"/>
                    <a:ext cx="1705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74" name="Group 278"/>
              <p:cNvGrpSpPr>
                <a:grpSpLocks/>
              </p:cNvGrpSpPr>
              <p:nvPr/>
            </p:nvGrpSpPr>
            <p:grpSpPr bwMode="auto">
              <a:xfrm>
                <a:off x="3499" y="6624"/>
                <a:ext cx="1691" cy="480"/>
                <a:chOff x="3499" y="6624"/>
                <a:chExt cx="1691" cy="480"/>
              </a:xfrm>
            </p:grpSpPr>
            <p:sp>
              <p:nvSpPr>
                <p:cNvPr id="32834" name="Rectangle 277"/>
                <p:cNvSpPr>
                  <a:spLocks noChangeArrowheads="1"/>
                </p:cNvSpPr>
                <p:nvPr/>
              </p:nvSpPr>
              <p:spPr bwMode="auto">
                <a:xfrm>
                  <a:off x="3499" y="6624"/>
                  <a:ext cx="1691" cy="48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75" name="Group 276"/>
                <p:cNvGrpSpPr>
                  <a:grpSpLocks/>
                </p:cNvGrpSpPr>
                <p:nvPr/>
              </p:nvGrpSpPr>
              <p:grpSpPr bwMode="auto">
                <a:xfrm>
                  <a:off x="3499" y="6624"/>
                  <a:ext cx="1691" cy="480"/>
                  <a:chOff x="3499" y="6624"/>
                  <a:chExt cx="1691" cy="480"/>
                </a:xfrm>
              </p:grpSpPr>
              <p:sp>
                <p:nvSpPr>
                  <p:cNvPr id="32836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6624"/>
                    <a:ext cx="1605" cy="480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Отступление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37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6624"/>
                    <a:ext cx="1691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76" name="Group 282"/>
              <p:cNvGrpSpPr>
                <a:grpSpLocks/>
              </p:cNvGrpSpPr>
              <p:nvPr/>
            </p:nvGrpSpPr>
            <p:grpSpPr bwMode="auto">
              <a:xfrm>
                <a:off x="0" y="7104"/>
                <a:ext cx="1794" cy="480"/>
                <a:chOff x="0" y="7104"/>
                <a:chExt cx="1794" cy="480"/>
              </a:xfrm>
            </p:grpSpPr>
            <p:sp>
              <p:nvSpPr>
                <p:cNvPr id="32830" name="Rectangle 281"/>
                <p:cNvSpPr>
                  <a:spLocks noChangeArrowheads="1"/>
                </p:cNvSpPr>
                <p:nvPr/>
              </p:nvSpPr>
              <p:spPr bwMode="auto">
                <a:xfrm>
                  <a:off x="0" y="7104"/>
                  <a:ext cx="1794" cy="48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77" name="Group 280"/>
                <p:cNvGrpSpPr>
                  <a:grpSpLocks/>
                </p:cNvGrpSpPr>
                <p:nvPr/>
              </p:nvGrpSpPr>
              <p:grpSpPr bwMode="auto">
                <a:xfrm>
                  <a:off x="0" y="7104"/>
                  <a:ext cx="1794" cy="480"/>
                  <a:chOff x="0" y="7104"/>
                  <a:chExt cx="1794" cy="480"/>
                </a:xfrm>
              </p:grpSpPr>
              <p:sp>
                <p:nvSpPr>
                  <p:cNvPr id="32832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7104"/>
                    <a:ext cx="1708" cy="480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Диссимуляция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33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7104"/>
                    <a:ext cx="1794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78" name="Group 286"/>
              <p:cNvGrpSpPr>
                <a:grpSpLocks/>
              </p:cNvGrpSpPr>
              <p:nvPr/>
            </p:nvGrpSpPr>
            <p:grpSpPr bwMode="auto">
              <a:xfrm>
                <a:off x="1794" y="7104"/>
                <a:ext cx="1705" cy="480"/>
                <a:chOff x="1794" y="7104"/>
                <a:chExt cx="1705" cy="480"/>
              </a:xfrm>
            </p:grpSpPr>
            <p:sp>
              <p:nvSpPr>
                <p:cNvPr id="32826" name="Rectangle 285"/>
                <p:cNvSpPr>
                  <a:spLocks noChangeArrowheads="1"/>
                </p:cNvSpPr>
                <p:nvPr/>
              </p:nvSpPr>
              <p:spPr bwMode="auto">
                <a:xfrm>
                  <a:off x="1794" y="7104"/>
                  <a:ext cx="1705" cy="48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79" name="Group 284"/>
                <p:cNvGrpSpPr>
                  <a:grpSpLocks/>
                </p:cNvGrpSpPr>
                <p:nvPr/>
              </p:nvGrpSpPr>
              <p:grpSpPr bwMode="auto">
                <a:xfrm>
                  <a:off x="1794" y="7104"/>
                  <a:ext cx="1705" cy="480"/>
                  <a:chOff x="1794" y="7104"/>
                  <a:chExt cx="1705" cy="480"/>
                </a:xfrm>
              </p:grpSpPr>
              <p:sp>
                <p:nvSpPr>
                  <p:cNvPr id="32828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7104"/>
                    <a:ext cx="1619" cy="480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Покорность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29" name="Rectangle 283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7104"/>
                    <a:ext cx="1705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80" name="Group 290"/>
              <p:cNvGrpSpPr>
                <a:grpSpLocks/>
              </p:cNvGrpSpPr>
              <p:nvPr/>
            </p:nvGrpSpPr>
            <p:grpSpPr bwMode="auto">
              <a:xfrm>
                <a:off x="3499" y="7104"/>
                <a:ext cx="1691" cy="480"/>
                <a:chOff x="3499" y="7104"/>
                <a:chExt cx="1691" cy="480"/>
              </a:xfrm>
            </p:grpSpPr>
            <p:sp>
              <p:nvSpPr>
                <p:cNvPr id="32822" name="Rectangle 289"/>
                <p:cNvSpPr>
                  <a:spLocks noChangeArrowheads="1"/>
                </p:cNvSpPr>
                <p:nvPr/>
              </p:nvSpPr>
              <p:spPr bwMode="auto">
                <a:xfrm>
                  <a:off x="3499" y="7104"/>
                  <a:ext cx="1691" cy="480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81" name="Group 288"/>
                <p:cNvGrpSpPr>
                  <a:grpSpLocks/>
                </p:cNvGrpSpPr>
                <p:nvPr/>
              </p:nvGrpSpPr>
              <p:grpSpPr bwMode="auto">
                <a:xfrm>
                  <a:off x="3499" y="7104"/>
                  <a:ext cx="1691" cy="480"/>
                  <a:chOff x="3499" y="7104"/>
                  <a:chExt cx="1691" cy="480"/>
                </a:xfrm>
              </p:grpSpPr>
              <p:sp>
                <p:nvSpPr>
                  <p:cNvPr id="32824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7104"/>
                    <a:ext cx="1605" cy="480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latin typeface="Courier New" pitchFamily="49" charset="0"/>
                        <a:cs typeface="Courier New" pitchFamily="49" charset="0"/>
                      </a:rPr>
                      <a:t> </a:t>
                    </a: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25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7104"/>
                    <a:ext cx="1691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82" name="Group 294"/>
              <p:cNvGrpSpPr>
                <a:grpSpLocks/>
              </p:cNvGrpSpPr>
              <p:nvPr/>
            </p:nvGrpSpPr>
            <p:grpSpPr bwMode="auto">
              <a:xfrm>
                <a:off x="0" y="7584"/>
                <a:ext cx="1794" cy="672"/>
                <a:chOff x="0" y="7584"/>
                <a:chExt cx="1794" cy="672"/>
              </a:xfrm>
            </p:grpSpPr>
            <p:sp>
              <p:nvSpPr>
                <p:cNvPr id="32818" name="Rectangle 293"/>
                <p:cNvSpPr>
                  <a:spLocks noChangeArrowheads="1"/>
                </p:cNvSpPr>
                <p:nvPr/>
              </p:nvSpPr>
              <p:spPr bwMode="auto">
                <a:xfrm>
                  <a:off x="0" y="7584"/>
                  <a:ext cx="1794" cy="672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83" name="Group 292"/>
                <p:cNvGrpSpPr>
                  <a:grpSpLocks/>
                </p:cNvGrpSpPr>
                <p:nvPr/>
              </p:nvGrpSpPr>
              <p:grpSpPr bwMode="auto">
                <a:xfrm>
                  <a:off x="0" y="7584"/>
                  <a:ext cx="1794" cy="672"/>
                  <a:chOff x="0" y="7584"/>
                  <a:chExt cx="1794" cy="672"/>
                </a:xfrm>
              </p:grpSpPr>
              <p:sp>
                <p:nvSpPr>
                  <p:cNvPr id="32820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7584"/>
                    <a:ext cx="1708" cy="672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Игнорирование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21" name="Rectangle 29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7584"/>
                    <a:ext cx="1794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84" name="Group 298"/>
              <p:cNvGrpSpPr>
                <a:grpSpLocks/>
              </p:cNvGrpSpPr>
              <p:nvPr/>
            </p:nvGrpSpPr>
            <p:grpSpPr bwMode="auto">
              <a:xfrm>
                <a:off x="1794" y="7584"/>
                <a:ext cx="1705" cy="672"/>
                <a:chOff x="1794" y="7584"/>
                <a:chExt cx="1705" cy="672"/>
              </a:xfrm>
            </p:grpSpPr>
            <p:sp>
              <p:nvSpPr>
                <p:cNvPr id="32814" name="Rectangle 297"/>
                <p:cNvSpPr>
                  <a:spLocks noChangeArrowheads="1"/>
                </p:cNvSpPr>
                <p:nvPr/>
              </p:nvSpPr>
              <p:spPr bwMode="auto">
                <a:xfrm>
                  <a:off x="1794" y="7584"/>
                  <a:ext cx="1705" cy="672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85" name="Group 296"/>
                <p:cNvGrpSpPr>
                  <a:grpSpLocks/>
                </p:cNvGrpSpPr>
                <p:nvPr/>
              </p:nvGrpSpPr>
              <p:grpSpPr bwMode="auto">
                <a:xfrm>
                  <a:off x="1794" y="7584"/>
                  <a:ext cx="1705" cy="672"/>
                  <a:chOff x="1794" y="7584"/>
                  <a:chExt cx="1705" cy="672"/>
                </a:xfrm>
              </p:grpSpPr>
              <p:sp>
                <p:nvSpPr>
                  <p:cNvPr id="32816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1837" y="7584"/>
                    <a:ext cx="1619" cy="672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solidFill>
                          <a:srgbClr val="000066"/>
                        </a:solidFill>
                      </a:rPr>
                      <a:t>Подавление эмоций</a:t>
                    </a:r>
                    <a:endParaRPr lang="ru-RU" sz="1600" b="1">
                      <a:solidFill>
                        <a:srgbClr val="000066"/>
                      </a:solidFill>
                      <a:latin typeface="Courier New" pitchFamily="49" charset="0"/>
                      <a:cs typeface="Courier New" pitchFamily="49" charset="0"/>
                    </a:endParaRPr>
                  </a:p>
                  <a:p>
                    <a:pPr algn="ctr" eaLnBrk="0" hangingPunct="0"/>
                    <a:endParaRPr lang="ru-RU" sz="1600" b="1">
                      <a:solidFill>
                        <a:srgbClr val="000066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17" name="Rectangle 295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7584"/>
                    <a:ext cx="1705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86" name="Group 302"/>
              <p:cNvGrpSpPr>
                <a:grpSpLocks/>
              </p:cNvGrpSpPr>
              <p:nvPr/>
            </p:nvGrpSpPr>
            <p:grpSpPr bwMode="auto">
              <a:xfrm>
                <a:off x="3499" y="7584"/>
                <a:ext cx="1691" cy="672"/>
                <a:chOff x="3499" y="7584"/>
                <a:chExt cx="1691" cy="672"/>
              </a:xfrm>
            </p:grpSpPr>
            <p:sp>
              <p:nvSpPr>
                <p:cNvPr id="32810" name="Rectangle 301"/>
                <p:cNvSpPr>
                  <a:spLocks noChangeArrowheads="1"/>
                </p:cNvSpPr>
                <p:nvPr/>
              </p:nvSpPr>
              <p:spPr bwMode="auto">
                <a:xfrm>
                  <a:off x="3499" y="7584"/>
                  <a:ext cx="1691" cy="672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787" name="Group 300"/>
                <p:cNvGrpSpPr>
                  <a:grpSpLocks/>
                </p:cNvGrpSpPr>
                <p:nvPr/>
              </p:nvGrpSpPr>
              <p:grpSpPr bwMode="auto">
                <a:xfrm>
                  <a:off x="3499" y="7584"/>
                  <a:ext cx="1691" cy="672"/>
                  <a:chOff x="3499" y="7584"/>
                  <a:chExt cx="1691" cy="672"/>
                </a:xfrm>
              </p:grpSpPr>
              <p:sp>
                <p:nvSpPr>
                  <p:cNvPr id="32812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3542" y="7584"/>
                    <a:ext cx="1605" cy="672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600" b="1">
                        <a:latin typeface="Courier New" pitchFamily="49" charset="0"/>
                        <a:cs typeface="Courier New" pitchFamily="49" charset="0"/>
                      </a:rPr>
                      <a:t> </a:t>
                    </a:r>
                  </a:p>
                  <a:p>
                    <a:pPr algn="ctr" eaLnBrk="0" hangingPunct="0"/>
                    <a:endParaRPr lang="ru-RU" sz="1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813" name="Rectangle 299"/>
                  <p:cNvSpPr>
                    <a:spLocks noChangeArrowheads="1"/>
                  </p:cNvSpPr>
                  <p:nvPr/>
                </p:nvSpPr>
                <p:spPr bwMode="auto">
                  <a:xfrm>
                    <a:off x="3499" y="7584"/>
                    <a:ext cx="1691" cy="67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32773" name="Rectangle 304"/>
            <p:cNvSpPr>
              <a:spLocks noChangeArrowheads="1"/>
            </p:cNvSpPr>
            <p:nvPr/>
          </p:nvSpPr>
          <p:spPr bwMode="auto">
            <a:xfrm>
              <a:off x="-3" y="-3"/>
              <a:ext cx="5196" cy="8262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75" y="142875"/>
            <a:ext cx="7743825" cy="1076325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3 этап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– медицинский.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Определяет механизм и результат  психического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расстройства </a:t>
            </a:r>
            <a:r>
              <a:rPr lang="ru-RU" sz="2800" b="1" u="sng" dirty="0" smtClean="0">
                <a:solidFill>
                  <a:srgbClr val="CC0066"/>
                </a:solidFill>
                <a:latin typeface="Arial" charset="0"/>
              </a:rPr>
              <a:t> </a:t>
            </a:r>
            <a:endParaRPr lang="ru-RU" sz="2800" dirty="0" smtClean="0"/>
          </a:p>
        </p:txBody>
      </p:sp>
      <p:sp>
        <p:nvSpPr>
          <p:cNvPr id="33795" name="Oval 6"/>
          <p:cNvSpPr>
            <a:spLocks noChangeArrowheads="1"/>
          </p:cNvSpPr>
          <p:nvPr/>
        </p:nvSpPr>
        <p:spPr bwMode="auto">
          <a:xfrm>
            <a:off x="2743200" y="2057400"/>
            <a:ext cx="4114800" cy="38862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Oval 7"/>
          <p:cNvSpPr>
            <a:spLocks noChangeArrowheads="1"/>
          </p:cNvSpPr>
          <p:nvPr/>
        </p:nvSpPr>
        <p:spPr bwMode="auto">
          <a:xfrm>
            <a:off x="3352800" y="2590800"/>
            <a:ext cx="2895600" cy="2743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Oval 8"/>
          <p:cNvSpPr>
            <a:spLocks noChangeArrowheads="1"/>
          </p:cNvSpPr>
          <p:nvPr/>
        </p:nvSpPr>
        <p:spPr bwMode="auto">
          <a:xfrm>
            <a:off x="3962400" y="3200400"/>
            <a:ext cx="1676400" cy="1600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Text Box 9"/>
          <p:cNvSpPr txBox="1">
            <a:spLocks noChangeArrowheads="1"/>
          </p:cNvSpPr>
          <p:nvPr/>
        </p:nvSpPr>
        <p:spPr bwMode="auto">
          <a:xfrm>
            <a:off x="4267200" y="1981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Times New Roman" pitchFamily="18" charset="0"/>
              </a:rPr>
              <a:t>дух</a:t>
            </a:r>
          </a:p>
        </p:txBody>
      </p:sp>
      <p:sp>
        <p:nvSpPr>
          <p:cNvPr id="33799" name="Text Box 10"/>
          <p:cNvSpPr txBox="1">
            <a:spLocks noChangeArrowheads="1"/>
          </p:cNvSpPr>
          <p:nvPr/>
        </p:nvSpPr>
        <p:spPr bwMode="auto">
          <a:xfrm>
            <a:off x="4114800" y="25908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9900"/>
                </a:solidFill>
                <a:latin typeface="Times New Roman" pitchFamily="18" charset="0"/>
              </a:rPr>
              <a:t>душа</a:t>
            </a:r>
          </a:p>
        </p:txBody>
      </p:sp>
      <p:sp>
        <p:nvSpPr>
          <p:cNvPr id="33800" name="Text Box 11"/>
          <p:cNvSpPr txBox="1">
            <a:spLocks noChangeArrowheads="1"/>
          </p:cNvSpPr>
          <p:nvPr/>
        </p:nvSpPr>
        <p:spPr bwMode="auto">
          <a:xfrm>
            <a:off x="4267200" y="33528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3300"/>
                </a:solidFill>
                <a:latin typeface="Times New Roman" pitchFamily="18" charset="0"/>
              </a:rPr>
              <a:t>тело</a:t>
            </a:r>
          </a:p>
        </p:txBody>
      </p:sp>
      <p:sp>
        <p:nvSpPr>
          <p:cNvPr id="33801" name="Line 13"/>
          <p:cNvSpPr>
            <a:spLocks noChangeShapeType="1"/>
          </p:cNvSpPr>
          <p:nvPr/>
        </p:nvSpPr>
        <p:spPr bwMode="auto">
          <a:xfrm>
            <a:off x="2484438" y="1628775"/>
            <a:ext cx="2303462" cy="2232025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2" name="Line 14"/>
          <p:cNvSpPr>
            <a:spLocks noChangeShapeType="1"/>
          </p:cNvSpPr>
          <p:nvPr/>
        </p:nvSpPr>
        <p:spPr bwMode="auto">
          <a:xfrm flipV="1">
            <a:off x="4787900" y="1484313"/>
            <a:ext cx="2286000" cy="24384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3" name="Line 15"/>
          <p:cNvSpPr>
            <a:spLocks noChangeShapeType="1"/>
          </p:cNvSpPr>
          <p:nvPr/>
        </p:nvSpPr>
        <p:spPr bwMode="auto">
          <a:xfrm flipV="1">
            <a:off x="4800600" y="3505200"/>
            <a:ext cx="3581400" cy="3810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4" name="Line 16"/>
          <p:cNvSpPr>
            <a:spLocks noChangeShapeType="1"/>
          </p:cNvSpPr>
          <p:nvPr/>
        </p:nvSpPr>
        <p:spPr bwMode="auto">
          <a:xfrm>
            <a:off x="4800600" y="3886200"/>
            <a:ext cx="3124200" cy="19050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5" name="Line 17"/>
          <p:cNvSpPr>
            <a:spLocks noChangeShapeType="1"/>
          </p:cNvSpPr>
          <p:nvPr/>
        </p:nvSpPr>
        <p:spPr bwMode="auto">
          <a:xfrm>
            <a:off x="4800600" y="3886200"/>
            <a:ext cx="762000" cy="26670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6" name="Line 18"/>
          <p:cNvSpPr>
            <a:spLocks noChangeShapeType="1"/>
          </p:cNvSpPr>
          <p:nvPr/>
        </p:nvSpPr>
        <p:spPr bwMode="auto">
          <a:xfrm flipH="1">
            <a:off x="2057400" y="3886200"/>
            <a:ext cx="2743200" cy="23622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7" name="Line 19"/>
          <p:cNvSpPr>
            <a:spLocks noChangeShapeType="1"/>
          </p:cNvSpPr>
          <p:nvPr/>
        </p:nvSpPr>
        <p:spPr bwMode="auto">
          <a:xfrm flipH="1">
            <a:off x="762000" y="3860800"/>
            <a:ext cx="4097338" cy="254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8" name="AutoShape 29"/>
          <p:cNvSpPr>
            <a:spLocks noChangeArrowheads="1"/>
          </p:cNvSpPr>
          <p:nvPr/>
        </p:nvSpPr>
        <p:spPr bwMode="auto">
          <a:xfrm>
            <a:off x="533400" y="2438400"/>
            <a:ext cx="1981200" cy="5334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вв</a:t>
            </a:r>
            <a:r>
              <a:rPr lang="ru-RU" sz="2400">
                <a:latin typeface="Times New Roman" pitchFamily="18" charset="0"/>
              </a:rPr>
              <a:t>восприятие</a:t>
            </a:r>
            <a:endParaRPr lang="ru-RU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33809" name="AutoShape 30"/>
          <p:cNvSpPr>
            <a:spLocks noChangeArrowheads="1"/>
          </p:cNvSpPr>
          <p:nvPr/>
        </p:nvSpPr>
        <p:spPr bwMode="auto">
          <a:xfrm>
            <a:off x="762000" y="4343400"/>
            <a:ext cx="1828800" cy="6096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33810" name="Text Box 31"/>
          <p:cNvSpPr txBox="1">
            <a:spLocks noChangeArrowheads="1"/>
          </p:cNvSpPr>
          <p:nvPr/>
        </p:nvSpPr>
        <p:spPr bwMode="auto">
          <a:xfrm>
            <a:off x="838200" y="4419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эмоции</a:t>
            </a:r>
          </a:p>
        </p:txBody>
      </p:sp>
      <p:sp>
        <p:nvSpPr>
          <p:cNvPr id="33811" name="AutoShape 32"/>
          <p:cNvSpPr>
            <a:spLocks noChangeArrowheads="1"/>
          </p:cNvSpPr>
          <p:nvPr/>
        </p:nvSpPr>
        <p:spPr bwMode="auto">
          <a:xfrm>
            <a:off x="2895600" y="6019800"/>
            <a:ext cx="1828800" cy="5334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2" name="AutoShape 33"/>
          <p:cNvSpPr>
            <a:spLocks noChangeArrowheads="1"/>
          </p:cNvSpPr>
          <p:nvPr/>
        </p:nvSpPr>
        <p:spPr bwMode="auto">
          <a:xfrm>
            <a:off x="5943600" y="5867400"/>
            <a:ext cx="1752600" cy="6096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3" name="AutoShape 34"/>
          <p:cNvSpPr>
            <a:spLocks noChangeArrowheads="1"/>
          </p:cNvSpPr>
          <p:nvPr/>
        </p:nvSpPr>
        <p:spPr bwMode="auto">
          <a:xfrm>
            <a:off x="7391400" y="4191000"/>
            <a:ext cx="1447800" cy="6096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4" name="AutoShape 35"/>
          <p:cNvSpPr>
            <a:spLocks noChangeArrowheads="1"/>
          </p:cNvSpPr>
          <p:nvPr/>
        </p:nvSpPr>
        <p:spPr bwMode="auto">
          <a:xfrm>
            <a:off x="6781800" y="2514600"/>
            <a:ext cx="2057400" cy="6096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5" name="AutoShape 36"/>
          <p:cNvSpPr>
            <a:spLocks noChangeArrowheads="1"/>
          </p:cNvSpPr>
          <p:nvPr/>
        </p:nvSpPr>
        <p:spPr bwMode="auto">
          <a:xfrm>
            <a:off x="3810000" y="1447800"/>
            <a:ext cx="2133600" cy="53340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6" name="Text Box 37"/>
          <p:cNvSpPr txBox="1">
            <a:spLocks noChangeArrowheads="1"/>
          </p:cNvSpPr>
          <p:nvPr/>
        </p:nvSpPr>
        <p:spPr bwMode="auto">
          <a:xfrm>
            <a:off x="4114800" y="1447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сознание</a:t>
            </a:r>
          </a:p>
        </p:txBody>
      </p:sp>
      <p:sp>
        <p:nvSpPr>
          <p:cNvPr id="33817" name="Text Box 38"/>
          <p:cNvSpPr txBox="1">
            <a:spLocks noChangeArrowheads="1"/>
          </p:cNvSpPr>
          <p:nvPr/>
        </p:nvSpPr>
        <p:spPr bwMode="auto">
          <a:xfrm>
            <a:off x="7010400" y="2590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интеллект</a:t>
            </a:r>
          </a:p>
        </p:txBody>
      </p:sp>
      <p:sp>
        <p:nvSpPr>
          <p:cNvPr id="33818" name="Text Box 39"/>
          <p:cNvSpPr txBox="1">
            <a:spLocks noChangeArrowheads="1"/>
          </p:cNvSpPr>
          <p:nvPr/>
        </p:nvSpPr>
        <p:spPr bwMode="auto">
          <a:xfrm>
            <a:off x="7467600" y="4267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память</a:t>
            </a:r>
          </a:p>
        </p:txBody>
      </p:sp>
      <p:sp>
        <p:nvSpPr>
          <p:cNvPr id="33819" name="Text Box 40"/>
          <p:cNvSpPr txBox="1">
            <a:spLocks noChangeArrowheads="1"/>
          </p:cNvSpPr>
          <p:nvPr/>
        </p:nvSpPr>
        <p:spPr bwMode="auto">
          <a:xfrm>
            <a:off x="6019800" y="5943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мышление</a:t>
            </a:r>
          </a:p>
        </p:txBody>
      </p:sp>
      <p:sp>
        <p:nvSpPr>
          <p:cNvPr id="33820" name="Text Box 41"/>
          <p:cNvSpPr txBox="1">
            <a:spLocks noChangeArrowheads="1"/>
          </p:cNvSpPr>
          <p:nvPr/>
        </p:nvSpPr>
        <p:spPr bwMode="auto">
          <a:xfrm>
            <a:off x="3276600" y="60960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воля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16430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Информационными воздействиями можно активизировать разные отделы и функции мозга- </a:t>
            </a:r>
            <a:r>
              <a:rPr lang="ru-RU" sz="2800" b="1" dirty="0" err="1" smtClean="0">
                <a:solidFill>
                  <a:srgbClr val="FF0000"/>
                </a:solidFill>
                <a:latin typeface="+mn-lt"/>
              </a:rPr>
              <a:t>префронтальной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 коры и </a:t>
            </a:r>
            <a:r>
              <a:rPr lang="ru-RU" sz="2800" b="1" dirty="0" err="1" smtClean="0">
                <a:solidFill>
                  <a:srgbClr val="FF0000"/>
                </a:solidFill>
                <a:latin typeface="+mn-lt"/>
              </a:rPr>
              <a:t>лимбической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 системы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58742" y="1741113"/>
            <a:ext cx="4588586" cy="4259655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264318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Лимбическая</a:t>
            </a:r>
            <a:r>
              <a:rPr lang="ru-RU" dirty="0" smtClean="0">
                <a:solidFill>
                  <a:srgbClr val="002060"/>
                </a:solidFill>
              </a:rPr>
              <a:t> система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6578" y="414338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Префронтальная</a:t>
            </a:r>
            <a:r>
              <a:rPr lang="ru-RU" dirty="0" smtClean="0">
                <a:solidFill>
                  <a:srgbClr val="002060"/>
                </a:solidFill>
              </a:rPr>
              <a:t> кора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Информационными воздействиями можно активизировать разные отделы и функции мозга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 descr="http://img.bibo.kz/?66895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2698" y="1571612"/>
            <a:ext cx="6409333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2857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нформационные </a:t>
            </a:r>
            <a:r>
              <a:rPr lang="ru-RU" b="1" dirty="0" smtClean="0">
                <a:solidFill>
                  <a:srgbClr val="FF0000"/>
                </a:solidFill>
              </a:rPr>
              <a:t>воздействия </a:t>
            </a:r>
            <a:r>
              <a:rPr lang="ru-RU" b="1" dirty="0" smtClean="0"/>
              <a:t>– интернет, телевидение</a:t>
            </a:r>
            <a:r>
              <a:rPr lang="ru-RU" b="1" dirty="0" smtClean="0"/>
              <a:t>, шоу-бизнес, кино, </a:t>
            </a:r>
            <a:r>
              <a:rPr lang="ru-RU" b="1" dirty="0" smtClean="0"/>
              <a:t>часто </a:t>
            </a:r>
            <a:r>
              <a:rPr lang="ru-RU" b="1" dirty="0" smtClean="0"/>
              <a:t>разобщают </a:t>
            </a:r>
            <a:r>
              <a:rPr lang="ru-RU" b="1" dirty="0" err="1" smtClean="0"/>
              <a:t>полушарные</a:t>
            </a:r>
            <a:r>
              <a:rPr lang="ru-RU" b="1" dirty="0" smtClean="0"/>
              <a:t> функции, </a:t>
            </a:r>
            <a:r>
              <a:rPr lang="ru-RU" b="1" dirty="0" smtClean="0">
                <a:solidFill>
                  <a:srgbClr val="FF0000"/>
                </a:solidFill>
              </a:rPr>
              <a:t>возбуждают </a:t>
            </a:r>
            <a:r>
              <a:rPr lang="ru-RU" b="1" dirty="0" smtClean="0">
                <a:solidFill>
                  <a:srgbClr val="FF0000"/>
                </a:solidFill>
              </a:rPr>
              <a:t>право- </a:t>
            </a:r>
            <a:r>
              <a:rPr lang="ru-RU" b="1" dirty="0" smtClean="0">
                <a:solidFill>
                  <a:srgbClr val="FF0000"/>
                </a:solidFill>
              </a:rPr>
              <a:t>и отключают  </a:t>
            </a:r>
            <a:r>
              <a:rPr lang="ru-RU" b="1" dirty="0" err="1" smtClean="0">
                <a:solidFill>
                  <a:srgbClr val="FF0000"/>
                </a:solidFill>
              </a:rPr>
              <a:t>левополушарные</a:t>
            </a:r>
            <a:r>
              <a:rPr lang="ru-RU" b="1" dirty="0" smtClean="0">
                <a:solidFill>
                  <a:srgbClr val="FF0000"/>
                </a:solidFill>
              </a:rPr>
              <a:t> функции</a:t>
            </a:r>
            <a:r>
              <a:rPr lang="ru-RU" b="1" dirty="0" smtClean="0"/>
              <a:t>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4034" name="Picture 2" descr="http://062013.imgbb.ru/user/25/250778/3104307f680ca0dffc35e4dc83d017d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643182"/>
            <a:ext cx="2928926" cy="34195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3357562"/>
            <a:ext cx="5643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Для снижения рисков деструктивного поведения – зависимостей, суицидов, агрессии,  терроризма  нужно усиление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левополушарных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функций, интеграция в и гармонизация функций обоих полушарий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0" y="357166"/>
            <a:ext cx="892971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2878" y="285728"/>
            <a:ext cx="850112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содержанию и механизму психика – форма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отражения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3010" name="Picture 2" descr="http://www.innoros.ru/sites/default/files/samsungs-se790c1.jpg"/>
          <p:cNvPicPr>
            <a:picLocks noChangeAspect="1" noChangeArrowheads="1"/>
          </p:cNvPicPr>
          <p:nvPr/>
        </p:nvPicPr>
        <p:blipFill>
          <a:blip r:embed="rId2"/>
          <a:srcRect l="17011" r="16364"/>
          <a:stretch>
            <a:fillRect/>
          </a:stretch>
        </p:blipFill>
        <p:spPr bwMode="auto">
          <a:xfrm>
            <a:off x="0" y="785794"/>
            <a:ext cx="4357718" cy="4357718"/>
          </a:xfrm>
          <a:prstGeom prst="rect">
            <a:avLst/>
          </a:prstGeom>
          <a:noFill/>
        </p:spPr>
      </p:pic>
      <p:sp>
        <p:nvSpPr>
          <p:cNvPr id="43016" name="AutoShape 8" descr="https://pixabay.com/static/uploads/photo/2014/04/02/10/14/brain-303186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8" name="AutoShape 10" descr="https://pixabay.com/static/uploads/photo/2014/04/02/10/14/brain-303186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20" name="AutoShape 12" descr="https://pixabay.com/static/uploads/photo/2014/04/02/10/14/brain-303186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22" name="Picture 14" descr="https://thumbs.dreamstime.com/t/hand-drawn-line-art-anatomically-correct-human-brain-isolated-vector-illustration-over-white-background-70011620.jpg"/>
          <p:cNvPicPr>
            <a:picLocks noChangeAspect="1" noChangeArrowheads="1"/>
          </p:cNvPicPr>
          <p:nvPr/>
        </p:nvPicPr>
        <p:blipFill>
          <a:blip r:embed="rId3"/>
          <a:srcRect l="7665" t="6122" r="8019" b="8163"/>
          <a:stretch>
            <a:fillRect/>
          </a:stretch>
        </p:blipFill>
        <p:spPr bwMode="auto">
          <a:xfrm>
            <a:off x="5000628" y="857232"/>
            <a:ext cx="3929090" cy="3000396"/>
          </a:xfrm>
          <a:prstGeom prst="rect">
            <a:avLst/>
          </a:prstGeom>
          <a:noFill/>
        </p:spPr>
      </p:pic>
      <p:pic>
        <p:nvPicPr>
          <p:cNvPr id="15" name="Picture 2" descr="http://www.innoros.ru/sites/default/files/samsungs-se790c1.jpg"/>
          <p:cNvPicPr>
            <a:picLocks noChangeAspect="1" noChangeArrowheads="1"/>
          </p:cNvPicPr>
          <p:nvPr/>
        </p:nvPicPr>
        <p:blipFill>
          <a:blip r:embed="rId2"/>
          <a:srcRect l="22563" t="3199" r="24313" b="36028"/>
          <a:stretch>
            <a:fillRect/>
          </a:stretch>
        </p:blipFill>
        <p:spPr bwMode="auto">
          <a:xfrm flipH="1">
            <a:off x="6215074" y="1357298"/>
            <a:ext cx="1582916" cy="1357322"/>
          </a:xfrm>
          <a:prstGeom prst="rect">
            <a:avLst/>
          </a:prstGeom>
          <a:noFill/>
        </p:spPr>
      </p:pic>
      <p:pic>
        <p:nvPicPr>
          <p:cNvPr id="43012" name="Picture 4" descr="http://kartik.ru/img/multyashnye-kartinki/multyashnye-malchiki/small/multyashnye-malchiki-1452.jpg"/>
          <p:cNvPicPr>
            <a:picLocks noChangeAspect="1" noChangeArrowheads="1"/>
          </p:cNvPicPr>
          <p:nvPr/>
        </p:nvPicPr>
        <p:blipFill>
          <a:blip r:embed="rId4"/>
          <a:srcRect l="50000" t="17500" b="24999"/>
          <a:stretch>
            <a:fillRect/>
          </a:stretch>
        </p:blipFill>
        <p:spPr bwMode="auto">
          <a:xfrm>
            <a:off x="3929058" y="3286124"/>
            <a:ext cx="1863574" cy="2143140"/>
          </a:xfrm>
          <a:prstGeom prst="ellipse">
            <a:avLst/>
          </a:prstGeom>
          <a:ln w="63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8" name="Прямая со стрелкой 17"/>
          <p:cNvCxnSpPr/>
          <p:nvPr/>
        </p:nvCxnSpPr>
        <p:spPr>
          <a:xfrm>
            <a:off x="3643306" y="3357562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286380" y="3286124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571504"/>
          </a:xfrm>
        </p:spPr>
        <p:txBody>
          <a:bodyPr>
            <a:normAutofit/>
          </a:bodyPr>
          <a:lstStyle/>
          <a:p>
            <a:r>
              <a:rPr lang="ru-RU" sz="2000" b="1" cap="all" dirty="0" smtClean="0">
                <a:solidFill>
                  <a:srgbClr val="FF0000"/>
                </a:solidFill>
              </a:rPr>
              <a:t>В чем заключается </a:t>
            </a:r>
            <a:r>
              <a:rPr lang="ru-RU" sz="2000" b="1" cap="all" dirty="0" smtClean="0">
                <a:solidFill>
                  <a:srgbClr val="FF0000"/>
                </a:solidFill>
              </a:rPr>
              <a:t>значимость информационных воздействий? </a:t>
            </a:r>
            <a:endParaRPr lang="ru-RU" sz="2000" b="1" cap="all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715436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Информационными воздействиями можно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влиять: </a:t>
            </a:r>
          </a:p>
          <a:p>
            <a:pPr algn="ctr">
              <a:buNone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1. На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выбор целей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жизни в целом. Кем стать? Каким быть? </a:t>
            </a:r>
          </a:p>
          <a:p>
            <a:pPr marL="514350" indent="-514350"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2. На определение  цели отдельных поступков, ведущих к достижению своей главной цели или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отклонению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от нее, в результате навязывания чужой цели,  внушенной рекламой                 </a:t>
            </a:r>
          </a:p>
          <a:p>
            <a:pPr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3. На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выбор стиля поведения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Что современно и модно? С кем объединяться? Кому подражать? </a:t>
            </a:r>
          </a:p>
          <a:p>
            <a:pPr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4. На биологические и физиологические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механизмы  работы мозга и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психики</a:t>
            </a:r>
          </a:p>
          <a:p>
            <a:pPr algn="just">
              <a:buNone/>
            </a:pPr>
            <a:endParaRPr lang="ru-RU" sz="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Таким образом, подбором цели, содержания, формы, характера, способа,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интенсивности информационных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воздействий можно оказывать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полезное, так вредное влияние на самочувствие и поведение  людей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Кто владеет информацией, тот владеет миром 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26" descr="сканир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8600"/>
            <a:ext cx="248920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1027" descr="сканир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505200"/>
            <a:ext cx="248920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Line 1028"/>
          <p:cNvSpPr>
            <a:spLocks noChangeShapeType="1"/>
          </p:cNvSpPr>
          <p:nvPr/>
        </p:nvSpPr>
        <p:spPr bwMode="auto">
          <a:xfrm>
            <a:off x="381000" y="3352800"/>
            <a:ext cx="8610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Text Box 1029"/>
          <p:cNvSpPr txBox="1">
            <a:spLocks noChangeArrowheads="1"/>
          </p:cNvSpPr>
          <p:nvPr/>
        </p:nvSpPr>
        <p:spPr bwMode="auto">
          <a:xfrm>
            <a:off x="827088" y="404813"/>
            <a:ext cx="21336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Реклама</a:t>
            </a:r>
          </a:p>
          <a:p>
            <a:pPr>
              <a:spcBef>
                <a:spcPct val="50000"/>
              </a:spcBef>
            </a:pPr>
            <a:r>
              <a:rPr lang="ru-RU"/>
              <a:t>Телевидение</a:t>
            </a:r>
          </a:p>
          <a:p>
            <a:pPr>
              <a:spcBef>
                <a:spcPct val="50000"/>
              </a:spcBef>
            </a:pPr>
            <a:r>
              <a:rPr lang="ru-RU"/>
              <a:t>Компьютерные игры</a:t>
            </a:r>
          </a:p>
          <a:p>
            <a:pPr>
              <a:spcBef>
                <a:spcPct val="50000"/>
              </a:spcBef>
            </a:pPr>
            <a:r>
              <a:rPr lang="ru-RU"/>
              <a:t>Мода</a:t>
            </a:r>
          </a:p>
          <a:p>
            <a:pPr>
              <a:spcBef>
                <a:spcPct val="50000"/>
              </a:spcBef>
            </a:pPr>
            <a:r>
              <a:rPr lang="ru-RU"/>
              <a:t>Музыка</a:t>
            </a:r>
          </a:p>
          <a:p>
            <a:pPr>
              <a:spcBef>
                <a:spcPct val="50000"/>
              </a:spcBef>
            </a:pPr>
            <a:r>
              <a:rPr lang="ru-RU"/>
              <a:t>ПАВ</a:t>
            </a:r>
          </a:p>
        </p:txBody>
      </p:sp>
      <p:pic>
        <p:nvPicPr>
          <p:cNvPr id="36870" name="Picture 1031" descr="anat_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828800"/>
            <a:ext cx="1355725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1032" descr="anat_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105400"/>
            <a:ext cx="1355725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Line 1033"/>
          <p:cNvSpPr>
            <a:spLocks noChangeShapeType="1"/>
          </p:cNvSpPr>
          <p:nvPr/>
        </p:nvSpPr>
        <p:spPr bwMode="auto">
          <a:xfrm>
            <a:off x="3200400" y="1676400"/>
            <a:ext cx="236220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3" name="Line 1035"/>
          <p:cNvSpPr>
            <a:spLocks noChangeShapeType="1"/>
          </p:cNvSpPr>
          <p:nvPr/>
        </p:nvSpPr>
        <p:spPr bwMode="auto">
          <a:xfrm flipH="1">
            <a:off x="3200400" y="1600200"/>
            <a:ext cx="251460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4" name="Line 1037"/>
          <p:cNvSpPr>
            <a:spLocks noChangeShapeType="1"/>
          </p:cNvSpPr>
          <p:nvPr/>
        </p:nvSpPr>
        <p:spPr bwMode="auto">
          <a:xfrm>
            <a:off x="4267200" y="533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5" name="AutoShape 1043"/>
          <p:cNvSpPr>
            <a:spLocks noChangeArrowheads="1"/>
          </p:cNvSpPr>
          <p:nvPr/>
        </p:nvSpPr>
        <p:spPr bwMode="auto">
          <a:xfrm>
            <a:off x="3657600" y="838200"/>
            <a:ext cx="6096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6" name="AutoShape 1044"/>
          <p:cNvSpPr>
            <a:spLocks noChangeArrowheads="1"/>
          </p:cNvSpPr>
          <p:nvPr/>
        </p:nvSpPr>
        <p:spPr bwMode="auto">
          <a:xfrm>
            <a:off x="4267200" y="381000"/>
            <a:ext cx="609600" cy="3810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7" name="AutoShape 1045"/>
          <p:cNvSpPr>
            <a:spLocks noChangeArrowheads="1"/>
          </p:cNvSpPr>
          <p:nvPr/>
        </p:nvSpPr>
        <p:spPr bwMode="auto">
          <a:xfrm>
            <a:off x="4876800" y="838200"/>
            <a:ext cx="609600" cy="3810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6878" name="Picture 10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28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9" name="Line 1047"/>
          <p:cNvSpPr>
            <a:spLocks noChangeShapeType="1"/>
          </p:cNvSpPr>
          <p:nvPr/>
        </p:nvSpPr>
        <p:spPr bwMode="auto">
          <a:xfrm>
            <a:off x="5791200" y="3429000"/>
            <a:ext cx="0" cy="3200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80" name="Picture 10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3429000"/>
            <a:ext cx="26066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1" name="Line 1050"/>
          <p:cNvSpPr>
            <a:spLocks noChangeShapeType="1"/>
          </p:cNvSpPr>
          <p:nvPr/>
        </p:nvSpPr>
        <p:spPr bwMode="auto">
          <a:xfrm flipH="1">
            <a:off x="5029200" y="3505200"/>
            <a:ext cx="762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6882" name="Line 1051"/>
          <p:cNvSpPr>
            <a:spLocks noChangeShapeType="1"/>
          </p:cNvSpPr>
          <p:nvPr/>
        </p:nvSpPr>
        <p:spPr bwMode="auto">
          <a:xfrm flipH="1">
            <a:off x="5105400" y="6477000"/>
            <a:ext cx="685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6883" name="Text Box 1052"/>
          <p:cNvSpPr txBox="1">
            <a:spLocks noChangeArrowheads="1"/>
          </p:cNvSpPr>
          <p:nvPr/>
        </p:nvSpPr>
        <p:spPr bwMode="auto">
          <a:xfrm>
            <a:off x="5410200" y="3810000"/>
            <a:ext cx="5334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Б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А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Р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Ь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Е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36884" name="Text Box 1029"/>
          <p:cNvSpPr txBox="1">
            <a:spLocks noChangeArrowheads="1"/>
          </p:cNvSpPr>
          <p:nvPr/>
        </p:nvSpPr>
        <p:spPr bwMode="auto">
          <a:xfrm>
            <a:off x="533400" y="3581400"/>
            <a:ext cx="21336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Реклама</a:t>
            </a:r>
          </a:p>
          <a:p>
            <a:pPr>
              <a:spcBef>
                <a:spcPct val="50000"/>
              </a:spcBef>
            </a:pPr>
            <a:r>
              <a:rPr lang="ru-RU"/>
              <a:t>Телевидение</a:t>
            </a:r>
          </a:p>
          <a:p>
            <a:pPr>
              <a:spcBef>
                <a:spcPct val="50000"/>
              </a:spcBef>
            </a:pPr>
            <a:r>
              <a:rPr lang="ru-RU"/>
              <a:t>Компьютерные игры</a:t>
            </a:r>
          </a:p>
          <a:p>
            <a:pPr>
              <a:spcBef>
                <a:spcPct val="50000"/>
              </a:spcBef>
            </a:pPr>
            <a:r>
              <a:rPr lang="ru-RU"/>
              <a:t>Мода</a:t>
            </a:r>
          </a:p>
          <a:p>
            <a:pPr>
              <a:spcBef>
                <a:spcPct val="50000"/>
              </a:spcBef>
            </a:pPr>
            <a:r>
              <a:rPr lang="ru-RU"/>
              <a:t>Музыка</a:t>
            </a:r>
          </a:p>
          <a:p>
            <a:pPr>
              <a:spcBef>
                <a:spcPct val="50000"/>
              </a:spcBef>
            </a:pPr>
            <a:r>
              <a:rPr lang="ru-RU"/>
              <a:t>ПАВ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Самый логичный подход к обеспечению информационной безопасности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64347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Детям</a:t>
            </a: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нужно:</a:t>
            </a:r>
          </a:p>
          <a:p>
            <a:pPr>
              <a:buFont typeface="Wingdings" pitchFamily="2" charset="2"/>
              <a:buChar char="Ø"/>
            </a:pP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помочь найти</a:t>
            </a:r>
            <a:r>
              <a:rPr lang="ru-RU" sz="3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смысл жизни</a:t>
            </a: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открыть доступ к знаниям, творчеству, гармоничному </a:t>
            </a: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развитию</a:t>
            </a:r>
          </a:p>
          <a:p>
            <a:pPr>
              <a:buFont typeface="Wingdings" pitchFamily="2" charset="2"/>
              <a:buChar char="Ø"/>
            </a:pPr>
            <a:r>
              <a:rPr lang="ru-RU" sz="3600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научить получать </a:t>
            </a:r>
            <a:r>
              <a:rPr lang="ru-RU" sz="36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удовольствия </a:t>
            </a: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 процесса и результата своего труда,  от здоровых отношений, полноценной жизни</a:t>
            </a: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  <a:b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kern="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>
              <a:buNone/>
            </a:pPr>
            <a: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b="1" kern="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  Для </a:t>
            </a:r>
            <a:r>
              <a:rPr lang="ru-RU" b="1" kern="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реализации этой стратегии </a:t>
            </a:r>
            <a:r>
              <a:rPr lang="ru-RU" b="1" kern="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родителям нужно самим уметь защищаться от деструктивных информационных воздействий и учить этому своих детей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148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5029200" y="2286000"/>
            <a:ext cx="3581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>
                <a:solidFill>
                  <a:srgbClr val="336600"/>
                </a:solidFill>
              </a:rPr>
              <a:t>Родители – архитекторы судьбы ребенка</a:t>
            </a:r>
          </a:p>
          <a:p>
            <a:pPr algn="r">
              <a:spcBef>
                <a:spcPct val="50000"/>
              </a:spcBef>
            </a:pPr>
            <a:r>
              <a:rPr lang="ru-RU" sz="2800">
                <a:solidFill>
                  <a:srgbClr val="336600"/>
                </a:solidFill>
              </a:rPr>
              <a:t>В.Д.Москаленко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Презентация и сопроводительный текст к ней разработан по инициативе Министерства образования и науки Республики Татарстан в 2016 году: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Карповым Анатолием Михайловичем, доктором медицинских наук, профессором, заведующим кафедрой психотерапии и наркологии ГБОУ ДПО «Казанская государственная медицинская академия» </a:t>
            </a:r>
            <a:r>
              <a:rPr lang="ru-RU" sz="2400" b="1" dirty="0" err="1" smtClean="0"/>
              <a:t>Минзрава</a:t>
            </a:r>
            <a:r>
              <a:rPr lang="ru-RU" sz="2400" b="1" dirty="0" smtClean="0"/>
              <a:t> России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Герасимовой Верой Вадимовной, кандидатом психологических наук, проректором по научной и инновационной деятельности ГАОУ ДПО «Институт развития образования Республики Татарстан»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Информационная война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429684" cy="535785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Населению навязываются:</a:t>
            </a:r>
          </a:p>
          <a:p>
            <a:pPr algn="ctr">
              <a:buNone/>
            </a:pPr>
            <a:endParaRPr lang="ru-RU" sz="9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ложные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жизненные ценности:   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индивидуализм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потребительство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нфантилизм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примитивизм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отказ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традиционных ценностей и интересов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амена реального общения и взаимодействия  виртуальным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саморазрушительное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поведение: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алкоголизация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наркотизация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курение,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агрессия, 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суициды    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dirty="0">
                <a:solidFill>
                  <a:srgbClr val="000066"/>
                </a:solidFill>
                <a:latin typeface="Arial" charset="0"/>
              </a:rPr>
              <a:t>Выявляют </a:t>
            </a:r>
            <a:r>
              <a:rPr lang="ru-RU" sz="3200" b="1" dirty="0" smtClean="0">
                <a:solidFill>
                  <a:srgbClr val="000066"/>
                </a:solidFill>
                <a:latin typeface="Arial" charset="0"/>
              </a:rPr>
              <a:t>нарушения психического здоровья у </a:t>
            </a:r>
            <a:r>
              <a:rPr lang="ru-RU" sz="3200" b="1" dirty="0">
                <a:solidFill>
                  <a:srgbClr val="000066"/>
                </a:solidFill>
                <a:latin typeface="Arial" charset="0"/>
              </a:rPr>
              <a:t>школьников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4429124" y="1785926"/>
            <a:ext cx="405762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Tx/>
              <a:buChar char="•"/>
            </a:pPr>
            <a:r>
              <a:rPr lang="ru-RU" sz="4000" b="1" dirty="0">
                <a:solidFill>
                  <a:srgbClr val="FF3300"/>
                </a:solidFill>
              </a:rPr>
              <a:t>Врачи – 95 %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Tx/>
              <a:buChar char="•"/>
            </a:pPr>
            <a:r>
              <a:rPr lang="ru-RU" sz="4000" b="1" dirty="0">
                <a:solidFill>
                  <a:srgbClr val="D5D925"/>
                </a:solidFill>
              </a:rPr>
              <a:t>Учителя – 23 %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Tx/>
              <a:buChar char="•"/>
            </a:pPr>
            <a:r>
              <a:rPr lang="ru-RU" sz="4000" b="1" dirty="0">
                <a:solidFill>
                  <a:srgbClr val="00CC00"/>
                </a:solidFill>
              </a:rPr>
              <a:t>Родители – 2,9 %</a:t>
            </a:r>
          </a:p>
          <a:p>
            <a:pPr marL="342900" indent="-342900">
              <a:spcBef>
                <a:spcPct val="20000"/>
              </a:spcBef>
            </a:pP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://www.yo-o-o.ru/upload/tape/photo/1303131860_pravil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4332807" cy="3467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5"/>
          <p:cNvSpPr>
            <a:spLocks noChangeArrowheads="1"/>
          </p:cNvSpPr>
          <p:nvPr/>
        </p:nvSpPr>
        <p:spPr bwMode="auto">
          <a:xfrm>
            <a:off x="609600" y="228600"/>
            <a:ext cx="807720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92100" indent="-292100" algn="ctr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Arial" charset="0"/>
              </a:rPr>
              <a:t>Самые </a:t>
            </a:r>
            <a:r>
              <a:rPr lang="ru-RU" sz="2800" b="1" dirty="0">
                <a:solidFill>
                  <a:srgbClr val="000066"/>
                </a:solidFill>
                <a:latin typeface="Arial" charset="0"/>
              </a:rPr>
              <a:t>распространенные </a:t>
            </a:r>
            <a:r>
              <a:rPr lang="ru-RU" sz="2800" b="1" dirty="0" smtClean="0">
                <a:solidFill>
                  <a:srgbClr val="000066"/>
                </a:solidFill>
                <a:latin typeface="Arial" charset="0"/>
              </a:rPr>
              <a:t>пограничные психические нарушения у современных школьников :</a:t>
            </a:r>
            <a:endParaRPr lang="ru-RU" sz="24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утомляемость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истощаемость 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тревога 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страхи 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раздражительность 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бессонница 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>
                <a:solidFill>
                  <a:srgbClr val="003399"/>
                </a:solidFill>
                <a:latin typeface="Cambria" pitchFamily="18" charset="0"/>
              </a:rPr>
              <a:t>снижение </a:t>
            </a: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внимания 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>
                <a:solidFill>
                  <a:srgbClr val="003399"/>
                </a:solidFill>
                <a:latin typeface="Cambria" pitchFamily="18" charset="0"/>
              </a:rPr>
              <a:t>нарушения </a:t>
            </a: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поведения</a:t>
            </a:r>
            <a:endParaRPr lang="ru-RU" sz="2200" b="1" i="1" dirty="0">
              <a:solidFill>
                <a:srgbClr val="003399"/>
              </a:solidFill>
              <a:latin typeface="Cambria" pitchFamily="18" charset="0"/>
            </a:endParaRPr>
          </a:p>
          <a:p>
            <a:pPr marL="292100" indent="-292100">
              <a:lnSpc>
                <a:spcPct val="15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ru-RU" sz="2200" b="1" i="1" dirty="0" smtClean="0">
                <a:solidFill>
                  <a:srgbClr val="003399"/>
                </a:solidFill>
                <a:latin typeface="Cambria" pitchFamily="18" charset="0"/>
              </a:rPr>
              <a:t>зависимости</a:t>
            </a:r>
            <a:r>
              <a:rPr lang="ru-RU" sz="2200" b="1" dirty="0" smtClean="0">
                <a:solidFill>
                  <a:srgbClr val="003399"/>
                </a:solidFill>
                <a:latin typeface="Cambria" pitchFamily="18" charset="0"/>
              </a:rPr>
              <a:t> </a:t>
            </a:r>
            <a:endParaRPr lang="ru-RU" sz="2200" b="1" dirty="0">
              <a:solidFill>
                <a:srgbClr val="003399"/>
              </a:solidFill>
              <a:latin typeface="Cambria" pitchFamily="18" charset="0"/>
            </a:endParaRPr>
          </a:p>
        </p:txBody>
      </p:sp>
      <p:pic>
        <p:nvPicPr>
          <p:cNvPr id="59395" name="Picture 5"/>
          <p:cNvPicPr>
            <a:picLocks noChangeAspect="1" noChangeArrowheads="1"/>
          </p:cNvPicPr>
          <p:nvPr/>
        </p:nvPicPr>
        <p:blipFill>
          <a:blip r:embed="rId2"/>
          <a:srcRect r="4105" b="5405"/>
          <a:stretch>
            <a:fillRect/>
          </a:stretch>
        </p:blipFill>
        <p:spPr bwMode="auto">
          <a:xfrm>
            <a:off x="4000496" y="1928802"/>
            <a:ext cx="500601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85786" y="214290"/>
            <a:ext cx="7772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975" indent="-53975" algn="ctr">
              <a:defRPr/>
            </a:pPr>
            <a:r>
              <a:rPr lang="ru-RU" sz="2400" b="1" dirty="0" smtClean="0">
                <a:solidFill>
                  <a:schemeClr val="accent6">
                    <a:lumMod val="10000"/>
                  </a:schemeClr>
                </a:solidFill>
                <a:latin typeface="Cambria" pitchFamily="18" charset="0"/>
              </a:rPr>
              <a:t>Результат опроса </a:t>
            </a:r>
            <a:r>
              <a:rPr lang="ru-RU" sz="2400" b="1" dirty="0">
                <a:solidFill>
                  <a:schemeClr val="accent6">
                    <a:lumMod val="10000"/>
                  </a:schemeClr>
                </a:solidFill>
                <a:latin typeface="Cambria" pitchFamily="18" charset="0"/>
              </a:rPr>
              <a:t>школьников </a:t>
            </a:r>
            <a:r>
              <a:rPr lang="ru-RU" sz="2400" b="1" dirty="0" smtClean="0">
                <a:solidFill>
                  <a:schemeClr val="accent6">
                    <a:lumMod val="10000"/>
                  </a:schemeClr>
                </a:solidFill>
                <a:latin typeface="Cambria" pitchFamily="18" charset="0"/>
              </a:rPr>
              <a:t>                                           «У</a:t>
            </a:r>
            <a:r>
              <a:rPr lang="ru-RU" sz="2400" b="1" dirty="0" smtClean="0">
                <a:solidFill>
                  <a:srgbClr val="003300"/>
                </a:solidFill>
                <a:latin typeface="Cambria" pitchFamily="18" charset="0"/>
              </a:rPr>
              <a:t>грозу </a:t>
            </a:r>
            <a:r>
              <a:rPr lang="ru-RU" sz="2400" b="1" dirty="0">
                <a:solidFill>
                  <a:srgbClr val="003300"/>
                </a:solidFill>
                <a:latin typeface="Cambria" pitchFamily="18" charset="0"/>
              </a:rPr>
              <a:t>моей безопасности </a:t>
            </a:r>
            <a:r>
              <a:rPr lang="ru-RU" sz="2400" b="1" dirty="0" smtClean="0">
                <a:solidFill>
                  <a:srgbClr val="003300"/>
                </a:solidFill>
                <a:latin typeface="Cambria" pitchFamily="18" charset="0"/>
              </a:rPr>
              <a:t>представляют»:</a:t>
            </a:r>
            <a:r>
              <a:rPr lang="ru-RU" sz="2400" dirty="0" smtClean="0">
                <a:solidFill>
                  <a:srgbClr val="6D7442"/>
                </a:solidFill>
                <a:latin typeface="Cambria" pitchFamily="18" charset="0"/>
              </a:rPr>
              <a:t> </a:t>
            </a:r>
            <a:endParaRPr lang="ru-RU" sz="2400" dirty="0">
              <a:solidFill>
                <a:srgbClr val="6D7442"/>
              </a:solidFill>
              <a:latin typeface="Cambria" pitchFamily="18" charset="0"/>
            </a:endParaRP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000100" y="1142984"/>
          <a:ext cx="7286676" cy="4655145"/>
        </p:xfrm>
        <a:graphic>
          <a:graphicData uri="http://schemas.openxmlformats.org/presentationml/2006/ole">
            <p:oleObj spid="_x0000_s30722" r:id="rId3" imgW="7486537" imgH="5169856" progId="Excel.Chart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Определение технологий информационной войны и ее результатов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429684" cy="5143536"/>
          </a:xfrm>
        </p:spPr>
        <p:txBody>
          <a:bodyPr>
            <a:normAutofit fontScale="85000" lnSpcReduction="20000"/>
          </a:bodyPr>
          <a:lstStyle/>
          <a:p>
            <a:r>
              <a:rPr lang="ru-RU" sz="2900" dirty="0" smtClean="0"/>
              <a:t>«… </a:t>
            </a:r>
            <a:r>
              <a:rPr lang="ru-RU" sz="2900" b="1" dirty="0" smtClean="0"/>
              <a:t>Путем </a:t>
            </a:r>
            <a:r>
              <a:rPr lang="ru-RU" sz="2900" b="1" dirty="0" smtClean="0">
                <a:solidFill>
                  <a:srgbClr val="FF0000"/>
                </a:solidFill>
              </a:rPr>
              <a:t>внешней культурной и информационной экспансии </a:t>
            </a:r>
            <a:r>
              <a:rPr lang="ru-RU" sz="2900" b="1" dirty="0" smtClean="0"/>
              <a:t>(включая распространение низкокачественной продукции массовой культуры),</a:t>
            </a:r>
          </a:p>
          <a:p>
            <a:r>
              <a:rPr lang="ru-RU" sz="2900" b="1" dirty="0" smtClean="0"/>
              <a:t> </a:t>
            </a:r>
            <a:r>
              <a:rPr lang="ru-RU" sz="2900" b="1" dirty="0" smtClean="0">
                <a:solidFill>
                  <a:srgbClr val="FF0000"/>
                </a:solidFill>
              </a:rPr>
              <a:t>пропаганды</a:t>
            </a:r>
            <a:r>
              <a:rPr lang="ru-RU" sz="2900" b="1" dirty="0" smtClean="0"/>
              <a:t> вседозволенности и насилия, </a:t>
            </a:r>
          </a:p>
          <a:p>
            <a:pPr>
              <a:buNone/>
            </a:pPr>
            <a:r>
              <a:rPr lang="ru-RU" sz="2900" b="1" dirty="0" smtClean="0"/>
              <a:t>     расовой, национальной и религиозной нетерпимости, а также </a:t>
            </a:r>
          </a:p>
          <a:p>
            <a:r>
              <a:rPr lang="ru-RU" sz="2900" b="1" dirty="0" smtClean="0">
                <a:solidFill>
                  <a:srgbClr val="FF0000"/>
                </a:solidFill>
              </a:rPr>
              <a:t>снижения роли русского языка </a:t>
            </a:r>
            <a:r>
              <a:rPr lang="ru-RU" sz="2900" b="1" dirty="0" smtClean="0"/>
              <a:t>в мире, качества его преподавания в России, попытки фальсификации  истории… произошло 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rgbClr val="FF0000"/>
                </a:solidFill>
              </a:rPr>
              <a:t>       </a:t>
            </a:r>
            <a:r>
              <a:rPr lang="ru-RU" sz="2900" b="1" dirty="0" smtClean="0">
                <a:solidFill>
                  <a:srgbClr val="FF0000"/>
                </a:solidFill>
              </a:rPr>
              <a:t>р</a:t>
            </a:r>
            <a:r>
              <a:rPr lang="ru-RU" sz="2900" b="1" dirty="0" smtClean="0">
                <a:solidFill>
                  <a:srgbClr val="FF0000"/>
                </a:solidFill>
              </a:rPr>
              <a:t>азмывание </a:t>
            </a:r>
            <a:r>
              <a:rPr lang="ru-RU" sz="2900" b="1" dirty="0" smtClean="0">
                <a:solidFill>
                  <a:srgbClr val="FF0000"/>
                </a:solidFill>
              </a:rPr>
              <a:t>традиционных российских духовно-нравственных ценностей и ослабление единства многонационального народа </a:t>
            </a:r>
            <a:r>
              <a:rPr lang="ru-RU" sz="2900" b="1" dirty="0" smtClean="0">
                <a:solidFill>
                  <a:srgbClr val="FF0000"/>
                </a:solidFill>
              </a:rPr>
              <a:t>РФ</a:t>
            </a:r>
          </a:p>
          <a:p>
            <a:pPr>
              <a:buNone/>
            </a:pPr>
            <a:endParaRPr lang="ru-RU" sz="9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900" b="1" i="1" dirty="0" smtClean="0"/>
              <a:t> </a:t>
            </a:r>
            <a:r>
              <a:rPr lang="ru-RU" sz="2900" b="1" i="1" dirty="0" smtClean="0"/>
              <a:t>    </a:t>
            </a:r>
            <a:r>
              <a:rPr lang="ru-RU" sz="2900" b="1" i="1" dirty="0" smtClean="0"/>
              <a:t>Стратегия национальной безопасности 31. 12. 2015</a:t>
            </a:r>
            <a:r>
              <a:rPr lang="ru-RU" sz="2900" b="1" dirty="0" smtClean="0"/>
              <a:t/>
            </a:r>
            <a:br>
              <a:rPr lang="ru-RU" sz="2900" b="1" dirty="0" smtClean="0"/>
            </a:br>
            <a:endParaRPr lang="ru-RU" sz="29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107157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500" b="1" dirty="0" smtClean="0">
                <a:solidFill>
                  <a:srgbClr val="FF0000"/>
                </a:solidFill>
              </a:rPr>
              <a:t>Примеры  скрытого информационного навязывания состояний опьянения и наркоманского стиля жизни  в шоу - бизнесе</a:t>
            </a:r>
            <a:endParaRPr lang="ru-RU" sz="2500" b="1" dirty="0">
              <a:solidFill>
                <a:srgbClr val="FF0000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000660"/>
          </a:xfrm>
        </p:spPr>
        <p:txBody>
          <a:bodyPr>
            <a:normAutofit/>
          </a:bodyPr>
          <a:lstStyle/>
          <a:p>
            <a:r>
              <a:rPr lang="ru-RU" sz="2100" b="1" dirty="0" smtClean="0">
                <a:solidFill>
                  <a:srgbClr val="000000"/>
                </a:solidFill>
              </a:rPr>
              <a:t>Я выпью за неудачу и станет неважно, что я ошибаюсь…</a:t>
            </a:r>
            <a:r>
              <a:rPr lang="ru-RU" sz="2100" b="1" i="1" dirty="0" smtClean="0">
                <a:solidFill>
                  <a:srgbClr val="FF0000"/>
                </a:solidFill>
              </a:rPr>
              <a:t>     рекомендация алкоголизации, как способа ухода от проблем</a:t>
            </a:r>
          </a:p>
          <a:p>
            <a:r>
              <a:rPr lang="ru-RU" sz="2100" b="1" dirty="0" smtClean="0">
                <a:solidFill>
                  <a:srgbClr val="000000"/>
                </a:solidFill>
              </a:rPr>
              <a:t>Я научу тебя смеяться. Ты позабудешь про печаль и боль…   </a:t>
            </a:r>
            <a:r>
              <a:rPr lang="ru-RU" sz="2100" b="1" i="1" dirty="0" smtClean="0">
                <a:solidFill>
                  <a:srgbClr val="FF0000"/>
                </a:solidFill>
              </a:rPr>
              <a:t>Эйфория, анальгезия, избирательная потеря памяти - перечень </a:t>
            </a:r>
            <a:r>
              <a:rPr lang="ru-RU" sz="2100" b="1" i="1" dirty="0" smtClean="0">
                <a:solidFill>
                  <a:srgbClr val="FF0000"/>
                </a:solidFill>
              </a:rPr>
              <a:t>эффектов наркотиков. </a:t>
            </a:r>
            <a:r>
              <a:rPr lang="ru-RU" sz="2100" b="1" i="1" dirty="0" smtClean="0">
                <a:solidFill>
                  <a:srgbClr val="FF0000"/>
                </a:solidFill>
              </a:rPr>
              <a:t>Пример скрытого </a:t>
            </a:r>
            <a:r>
              <a:rPr lang="ru-RU" sz="2100" b="1" i="1" dirty="0" smtClean="0">
                <a:solidFill>
                  <a:srgbClr val="FF0000"/>
                </a:solidFill>
              </a:rPr>
              <a:t>их предложения</a:t>
            </a:r>
            <a:endParaRPr lang="ru-RU" sz="2100" b="1" i="1" dirty="0" smtClean="0">
              <a:solidFill>
                <a:srgbClr val="FF0000"/>
              </a:solidFill>
            </a:endParaRPr>
          </a:p>
          <a:p>
            <a:r>
              <a:rPr lang="ru-RU" sz="2100" b="1" dirty="0" smtClean="0">
                <a:solidFill>
                  <a:srgbClr val="000000"/>
                </a:solidFill>
              </a:rPr>
              <a:t>Мои мысли мои скакуны. Эскадрон моих мыслей шальных…           </a:t>
            </a:r>
            <a:r>
              <a:rPr lang="ru-RU" sz="2100" b="1" i="1" dirty="0" smtClean="0">
                <a:solidFill>
                  <a:srgbClr val="FF0000"/>
                </a:solidFill>
              </a:rPr>
              <a:t>Иллюстрация</a:t>
            </a:r>
            <a:r>
              <a:rPr lang="ru-RU" sz="2100" b="1" dirty="0" smtClean="0">
                <a:solidFill>
                  <a:srgbClr val="000000"/>
                </a:solidFill>
              </a:rPr>
              <a:t> </a:t>
            </a:r>
            <a:r>
              <a:rPr lang="ru-RU" sz="2100" b="1" i="1" dirty="0" smtClean="0">
                <a:solidFill>
                  <a:srgbClr val="FF0000"/>
                </a:solidFill>
              </a:rPr>
              <a:t>расстройств мышления в результате  </a:t>
            </a:r>
            <a:r>
              <a:rPr lang="ru-RU" sz="2100" b="1" i="1" dirty="0" smtClean="0">
                <a:solidFill>
                  <a:srgbClr val="FF0000"/>
                </a:solidFill>
              </a:rPr>
              <a:t>употребления </a:t>
            </a:r>
            <a:r>
              <a:rPr lang="ru-RU" sz="2100" b="1" i="1" dirty="0" err="1" smtClean="0">
                <a:solidFill>
                  <a:srgbClr val="FF0000"/>
                </a:solidFill>
              </a:rPr>
              <a:t>психоактивных</a:t>
            </a:r>
            <a:r>
              <a:rPr lang="ru-RU" sz="2100" b="1" i="1" dirty="0" smtClean="0">
                <a:solidFill>
                  <a:srgbClr val="FF0000"/>
                </a:solidFill>
              </a:rPr>
              <a:t> веществ.</a:t>
            </a:r>
            <a:endParaRPr lang="ru-RU" sz="2100" b="1" i="1" dirty="0" smtClean="0">
              <a:solidFill>
                <a:srgbClr val="FF0000"/>
              </a:solidFill>
            </a:endParaRPr>
          </a:p>
          <a:p>
            <a:r>
              <a:rPr lang="ru-RU" sz="2100" b="1" dirty="0" smtClean="0">
                <a:solidFill>
                  <a:srgbClr val="000000"/>
                </a:solidFill>
              </a:rPr>
              <a:t>Лети моя душа не оставайся… </a:t>
            </a:r>
            <a:r>
              <a:rPr lang="ru-RU" sz="2100" b="1" i="1" dirty="0" smtClean="0">
                <a:solidFill>
                  <a:srgbClr val="FF0000"/>
                </a:solidFill>
              </a:rPr>
              <a:t>Элементы </a:t>
            </a:r>
            <a:r>
              <a:rPr lang="ru-RU" sz="2100" b="1" i="1" dirty="0" smtClean="0">
                <a:solidFill>
                  <a:srgbClr val="FF0000"/>
                </a:solidFill>
              </a:rPr>
              <a:t>опьянения </a:t>
            </a:r>
            <a:r>
              <a:rPr lang="ru-RU" sz="2100" b="1" i="1" dirty="0" err="1" smtClean="0">
                <a:solidFill>
                  <a:srgbClr val="FF0000"/>
                </a:solidFill>
              </a:rPr>
              <a:t>психостимулятором</a:t>
            </a:r>
            <a:endParaRPr lang="ru-RU" sz="2100" b="1" i="1" dirty="0" smtClean="0">
              <a:solidFill>
                <a:srgbClr val="FF0000"/>
              </a:solidFill>
            </a:endParaRPr>
          </a:p>
          <a:p>
            <a:r>
              <a:rPr lang="ru-RU" sz="2100" b="1" dirty="0" smtClean="0">
                <a:solidFill>
                  <a:srgbClr val="000000"/>
                </a:solidFill>
              </a:rPr>
              <a:t>Кони в яблоках летели, не касаясь мостовой…                                            </a:t>
            </a:r>
            <a:r>
              <a:rPr lang="ru-RU" sz="2100" b="1" i="1" dirty="0" smtClean="0">
                <a:solidFill>
                  <a:srgbClr val="FF0000"/>
                </a:solidFill>
              </a:rPr>
              <a:t>иллюстрация расстройств восприятия и сознания в результате употребления  алкоголя и гашиша</a:t>
            </a:r>
          </a:p>
          <a:p>
            <a:pPr>
              <a:buFontTx/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10715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Элементы </a:t>
            </a:r>
            <a:r>
              <a:rPr lang="ru-RU" sz="2800" b="1" dirty="0" err="1" smtClean="0">
                <a:solidFill>
                  <a:srgbClr val="FF0000"/>
                </a:solidFill>
              </a:rPr>
              <a:t>деструктивности</a:t>
            </a:r>
            <a:r>
              <a:rPr lang="ru-RU" sz="2800" b="1" dirty="0" smtClean="0">
                <a:solidFill>
                  <a:srgbClr val="FF0000"/>
                </a:solidFill>
              </a:rPr>
              <a:t> в структуре информационной теле- и </a:t>
            </a:r>
            <a:r>
              <a:rPr lang="ru-RU" sz="2800" b="1" dirty="0" err="1" smtClean="0">
                <a:solidFill>
                  <a:srgbClr val="FF0000"/>
                </a:solidFill>
              </a:rPr>
              <a:t>кинопродукции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b="1" dirty="0" smtClean="0"/>
              <a:t>         </a:t>
            </a:r>
            <a:r>
              <a:rPr lang="ru-RU" sz="3100" b="1" dirty="0" smtClean="0">
                <a:solidFill>
                  <a:srgbClr val="FF0000"/>
                </a:solidFill>
              </a:rPr>
              <a:t>ЧРЕЗМЕРНАЯ ИНТЕНСИВНОСТЬ </a:t>
            </a:r>
            <a:r>
              <a:rPr lang="ru-RU" sz="3100" b="1" dirty="0" smtClean="0"/>
              <a:t>цвета, света, звука, избыточность количества объектов в кадрах, картин, сюжетов, темпа, искусственность выразительных</a:t>
            </a:r>
            <a:r>
              <a:rPr lang="ru-RU" sz="3100" b="1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/>
              <a:t>средств. Обилие </a:t>
            </a:r>
            <a:r>
              <a:rPr lang="ru-RU" sz="3100" b="1" dirty="0" smtClean="0"/>
              <a:t>виртуальных элементов  - абстракций, летающих </a:t>
            </a:r>
            <a:r>
              <a:rPr lang="ru-RU" sz="3100" b="1" dirty="0" smtClean="0"/>
              <a:t>букв</a:t>
            </a:r>
          </a:p>
          <a:p>
            <a:pPr>
              <a:buNone/>
            </a:pPr>
            <a:r>
              <a:rPr lang="ru-RU" sz="2600" b="1" dirty="0" smtClean="0"/>
              <a:t> </a:t>
            </a:r>
            <a:endParaRPr lang="ru-RU" sz="2600" b="1" dirty="0" smtClean="0"/>
          </a:p>
          <a:p>
            <a:pPr>
              <a:buNone/>
            </a:pPr>
            <a:r>
              <a:rPr lang="ru-RU" sz="3100" b="1" dirty="0" smtClean="0"/>
              <a:t>          </a:t>
            </a:r>
            <a:r>
              <a:rPr lang="ru-RU" sz="3100" b="1" dirty="0" smtClean="0">
                <a:solidFill>
                  <a:srgbClr val="FF0000"/>
                </a:solidFill>
              </a:rPr>
              <a:t>ХАРАКТЕРИСТИКИ</a:t>
            </a:r>
            <a:r>
              <a:rPr lang="ru-RU" sz="3100" b="1" dirty="0" smtClean="0"/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СТРУКТУРИРОВАНИЯ ИНФОРМАЦИИ </a:t>
            </a:r>
            <a:r>
              <a:rPr lang="ru-RU" sz="3100" b="1" dirty="0" smtClean="0"/>
              <a:t>– фрагментарность, кратковременность, поверхностность, </a:t>
            </a:r>
            <a:r>
              <a:rPr lang="ru-RU" sz="3100" b="1" dirty="0" err="1" smtClean="0"/>
              <a:t>разноплановость</a:t>
            </a:r>
            <a:r>
              <a:rPr lang="ru-RU" sz="3100" b="1" dirty="0" smtClean="0"/>
              <a:t>, </a:t>
            </a:r>
            <a:r>
              <a:rPr lang="ru-RU" sz="3100" b="1" dirty="0" err="1" smtClean="0"/>
              <a:t>разновекторность</a:t>
            </a:r>
            <a:r>
              <a:rPr lang="ru-RU" sz="3100" b="1" dirty="0" smtClean="0"/>
              <a:t>, противоречивость, хаотичность, дезинтеграция</a:t>
            </a:r>
          </a:p>
          <a:p>
            <a:pPr>
              <a:buNone/>
            </a:pPr>
            <a:endParaRPr lang="ru-RU" sz="3100" b="1" dirty="0" smtClean="0"/>
          </a:p>
          <a:p>
            <a:pPr>
              <a:buNone/>
            </a:pPr>
            <a:r>
              <a:rPr lang="ru-RU" sz="2800" b="1" dirty="0" smtClean="0"/>
              <a:t>        </a:t>
            </a:r>
            <a:r>
              <a:rPr lang="ru-RU" sz="2800" b="1" dirty="0" smtClean="0">
                <a:solidFill>
                  <a:srgbClr val="FF0000"/>
                </a:solidFill>
              </a:rPr>
              <a:t>РАСЩЕПЛЕННОСТЬ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ИНФОРМАЦИИ </a:t>
            </a:r>
            <a:r>
              <a:rPr lang="ru-RU" sz="2800" b="1" dirty="0" smtClean="0">
                <a:solidFill>
                  <a:srgbClr val="FF0000"/>
                </a:solidFill>
              </a:rPr>
              <a:t>– </a:t>
            </a:r>
            <a:r>
              <a:rPr lang="ru-RU" sz="2800" b="1" dirty="0" smtClean="0"/>
              <a:t>смежные части видеосюжетов резко отличаются друг от друга по всем качественным  и количественным характеристикам – громкости, тональности, скорости произношения слов, эмоционального тона, смыслового содержания, целевого предназначения. </a:t>
            </a:r>
            <a:endParaRPr lang="ru-RU" sz="2800" b="1" dirty="0" smtClean="0"/>
          </a:p>
          <a:p>
            <a:pPr>
              <a:buNone/>
            </a:pPr>
            <a:r>
              <a:rPr lang="ru-RU" sz="3400" b="1" dirty="0" smtClean="0"/>
              <a:t> </a:t>
            </a:r>
            <a:endParaRPr lang="ru-RU" sz="3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91907"/>
            <a:ext cx="914400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00744"/>
            <a:ext cx="87923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7121" y="5991907"/>
            <a:ext cx="1356879" cy="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28794" y="6134783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ГБОУ ДПО «Казанская государственная медицинская академия Минздрава России»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1035</Words>
  <PresentationFormat>Экран (4:3)</PresentationFormat>
  <Paragraphs>196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Тема Office</vt:lpstr>
      <vt:lpstr>Лист Microsoft Office Excel 97-2003</vt:lpstr>
      <vt:lpstr>Диаграмма Microsoft Office Excel</vt:lpstr>
      <vt:lpstr>ОСНОВЫ ИНФОРМАЦИОННОЙ БЕЗОПАСНОСТИ ДЕТЕЙ И ПОДРОСТКОВ </vt:lpstr>
      <vt:lpstr>В чем заключается значимость информационных воздействий? </vt:lpstr>
      <vt:lpstr>Информационная война </vt:lpstr>
      <vt:lpstr>Слайд 4</vt:lpstr>
      <vt:lpstr>Слайд 5</vt:lpstr>
      <vt:lpstr>Слайд 6</vt:lpstr>
      <vt:lpstr>Определение технологий информационной войны и ее результатов</vt:lpstr>
      <vt:lpstr>Примеры  скрытого информационного навязывания состояний опьянения и наркоманского стиля жизни  в шоу - бизнесе</vt:lpstr>
      <vt:lpstr>Элементы деструктивности в структуре информационной теле- и кинопродукции</vt:lpstr>
      <vt:lpstr>Слайд 10</vt:lpstr>
      <vt:lpstr>Направления самозащиты от деструктивных информационных воздействий</vt:lpstr>
      <vt:lpstr>Методика самозащиты от деструктивных информационных воздействий</vt:lpstr>
      <vt:lpstr>Слайд 13</vt:lpstr>
      <vt:lpstr>2 этап - поведенческий, определяет стратегию поведения по Классификации стратегий совладания Хайма</vt:lpstr>
      <vt:lpstr>3 этап – медицинский. Определяет механизм и результат  психического расстройства  </vt:lpstr>
      <vt:lpstr>Информационными воздействиями можно активизировать разные отделы и функции мозга- префронтальной коры и лимбической системы</vt:lpstr>
      <vt:lpstr>Информационными воздействиями можно активизировать разные отделы и функции мозга</vt:lpstr>
      <vt:lpstr>Слайд 18</vt:lpstr>
      <vt:lpstr>Слайд 19</vt:lpstr>
      <vt:lpstr>Слайд 20</vt:lpstr>
      <vt:lpstr>Самый логичный подход к обеспечению информационной безопасности</vt:lpstr>
      <vt:lpstr>Слайд 22</vt:lpstr>
      <vt:lpstr>Презентация и сопроводительный текст к ней разработан по инициативе Министерства образования и науки Республики Татарстан в 2016 году:  Карповым Анатолием Михайловичем, доктором медицинских наук, профессором, заведующим кафедрой психотерапии и наркологии ГБОУ ДПО «Казанская государственная медицинская академия» Минзрава России  Герасимовой Верой Вадимовной, кандидатом психологических наук, проректором по научной и инновационной деятельности ГАОУ ДПО «Институт развития образования Республики Татарстан»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ИНФОРМАЦИОННОЙ БЕЗОПАСНОСТИ </dc:title>
  <dc:creator>Анатолий</dc:creator>
  <cp:lastModifiedBy>Анатолий</cp:lastModifiedBy>
  <cp:revision>142</cp:revision>
  <dcterms:created xsi:type="dcterms:W3CDTF">2016-07-14T01:41:21Z</dcterms:created>
  <dcterms:modified xsi:type="dcterms:W3CDTF">2016-07-22T16:29:37Z</dcterms:modified>
</cp:coreProperties>
</file>